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9"/>
  </p:notesMasterIdLst>
  <p:sldIdLst>
    <p:sldId id="256" r:id="rId2"/>
    <p:sldId id="299" r:id="rId3"/>
    <p:sldId id="361" r:id="rId4"/>
    <p:sldId id="366" r:id="rId5"/>
    <p:sldId id="362" r:id="rId6"/>
    <p:sldId id="360" r:id="rId7"/>
    <p:sldId id="345" r:id="rId8"/>
    <p:sldId id="339" r:id="rId9"/>
    <p:sldId id="363" r:id="rId10"/>
    <p:sldId id="369" r:id="rId11"/>
    <p:sldId id="370" r:id="rId12"/>
    <p:sldId id="367" r:id="rId13"/>
    <p:sldId id="371" r:id="rId14"/>
    <p:sldId id="372" r:id="rId15"/>
    <p:sldId id="373" r:id="rId16"/>
    <p:sldId id="374" r:id="rId17"/>
    <p:sldId id="303" r:id="rId18"/>
  </p:sldIdLst>
  <p:sldSz cx="9906000" cy="6858000" type="A4"/>
  <p:notesSz cx="6742113" cy="987266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Раздел по умолчанию" id="{69F37431-DF92-4AA6-A496-C84951999430}">
          <p14:sldIdLst>
            <p14:sldId id="256"/>
            <p14:sldId id="299"/>
            <p14:sldId id="361"/>
            <p14:sldId id="366"/>
            <p14:sldId id="362"/>
            <p14:sldId id="360"/>
          </p14:sldIdLst>
        </p14:section>
        <p14:section name="1" id="{09DDB874-2451-4DFB-A1B6-DE9A18A9AE10}">
          <p14:sldIdLst>
            <p14:sldId id="345"/>
          </p14:sldIdLst>
        </p14:section>
        <p14:section name="Продовження" id="{E8B094E7-BB25-4444-AD7B-0C4512243AE4}">
          <p14:sldIdLst>
            <p14:sldId id="339"/>
            <p14:sldId id="363"/>
            <p14:sldId id="369"/>
            <p14:sldId id="370"/>
            <p14:sldId id="367"/>
            <p14:sldId id="371"/>
            <p14:sldId id="372"/>
            <p14:sldId id="373"/>
            <p14:sldId id="374"/>
            <p14:sldId id="303"/>
          </p14:sldIdLst>
        </p14:section>
        <p14:section name="Шаблони" id="{07C65A5B-CE62-470F-9AEA-E26BBB603A91}">
          <p14:sldIdLst/>
        </p14:section>
      </p14:sectionLst>
    </p:ex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v.vasylega" initials="v" lastIdx="2" clrIdx="0">
    <p:extLst>
      <p:ext uri="{19B8F6BF-5375-455C-9EA6-DF929625EA0E}">
        <p15:presenceInfo xmlns:p15="http://schemas.microsoft.com/office/powerpoint/2012/main" xmlns="" userId="S-1-5-21-3140274975-3124252904-1470287901-2755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00000"/>
    <a:srgbClr val="4D4F53"/>
    <a:srgbClr val="FF7979"/>
    <a:srgbClr val="FFB9B9"/>
    <a:srgbClr val="D2FEF5"/>
    <a:srgbClr val="FDD0C7"/>
    <a:srgbClr val="FDDAD3"/>
    <a:srgbClr val="DF8300"/>
    <a:srgbClr val="70B800"/>
    <a:srgbClr val="4D4FB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6D9F66E-5EB9-4882-86FB-DCBF35E3C3E4}" styleName="Средний стиль 4 -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132" autoAdjust="0"/>
    <p:restoredTop sz="96101" autoAdjust="0"/>
  </p:normalViewPr>
  <p:slideViewPr>
    <p:cSldViewPr>
      <p:cViewPr>
        <p:scale>
          <a:sx n="72" d="100"/>
          <a:sy n="72" d="100"/>
        </p:scale>
        <p:origin x="-660" y="356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commentAuthors" Target="commentAuthor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0F75801-D6DF-4CC3-AAFD-73429282970E}" type="doc">
      <dgm:prSet loTypeId="urn:microsoft.com/office/officeart/2005/8/layout/vList2" loCatId="list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x-none"/>
        </a:p>
      </dgm:t>
    </dgm:pt>
    <dgm:pt modelId="{5A1373DC-F97D-4843-B789-BD54A14AFF1E}">
      <dgm:prSet custT="1"/>
      <dgm:spPr>
        <a:solidFill>
          <a:srgbClr val="4D4F53"/>
        </a:solidFill>
      </dgm:spPr>
      <dgm:t>
        <a:bodyPr/>
        <a:lstStyle/>
        <a:p>
          <a:pPr algn="just">
            <a:lnSpc>
              <a:spcPct val="100000"/>
            </a:lnSpc>
          </a:pPr>
          <a:r>
            <a:rPr lang="ru-RU" sz="1800" dirty="0"/>
            <a:t>Страховики, </a:t>
          </a:r>
          <a:r>
            <a:rPr lang="ru-RU" sz="1800" dirty="0" err="1"/>
            <a:t>страхові</a:t>
          </a:r>
          <a:r>
            <a:rPr lang="ru-RU" sz="1800" dirty="0"/>
            <a:t> </a:t>
          </a:r>
          <a:r>
            <a:rPr lang="ru-RU" sz="1800" dirty="0" err="1"/>
            <a:t>посередники</a:t>
          </a:r>
          <a:r>
            <a:rPr lang="ru-RU" sz="1800" dirty="0"/>
            <a:t>, а </a:t>
          </a:r>
          <a:r>
            <a:rPr lang="ru-RU" sz="1800" dirty="0" err="1"/>
            <a:t>також</a:t>
          </a:r>
          <a:r>
            <a:rPr lang="ru-RU" sz="1800" dirty="0"/>
            <a:t> </a:t>
          </a:r>
          <a:r>
            <a:rPr lang="ru-RU" sz="1800" dirty="0" err="1"/>
            <a:t>їх</a:t>
          </a:r>
          <a:r>
            <a:rPr lang="ru-RU" sz="1800" dirty="0"/>
            <a:t> </a:t>
          </a:r>
          <a:r>
            <a:rPr lang="ru-RU" sz="1800" dirty="0" err="1"/>
            <a:t>керівники</a:t>
          </a:r>
          <a:r>
            <a:rPr lang="ru-RU" sz="1800" dirty="0"/>
            <a:t> з </a:t>
          </a:r>
          <a:r>
            <a:rPr lang="ru-RU" sz="1800" dirty="0" err="1"/>
            <a:t>реалізації</a:t>
          </a:r>
          <a:r>
            <a:rPr lang="ru-RU" sz="1800" dirty="0"/>
            <a:t> та </a:t>
          </a:r>
          <a:r>
            <a:rPr lang="ru-RU" sz="1800" dirty="0" err="1"/>
            <a:t>працівники</a:t>
          </a:r>
          <a:r>
            <a:rPr lang="ru-RU" sz="1800" dirty="0"/>
            <a:t> з </a:t>
          </a:r>
          <a:r>
            <a:rPr lang="ru-RU" sz="1800" dirty="0" err="1"/>
            <a:t>реалізації</a:t>
          </a:r>
          <a:r>
            <a:rPr lang="uk-UA" sz="1800" dirty="0"/>
            <a:t> </a:t>
          </a:r>
          <a:r>
            <a:rPr lang="ru-RU" sz="1800" dirty="0" err="1"/>
            <a:t>зобов’язані</a:t>
          </a:r>
          <a:r>
            <a:rPr lang="ru-RU" sz="1800" dirty="0"/>
            <a:t> </a:t>
          </a:r>
          <a:r>
            <a:rPr lang="ru-RU" sz="1800" dirty="0" err="1"/>
            <a:t>здійснювати</a:t>
          </a:r>
          <a:r>
            <a:rPr lang="ru-RU" sz="1800" dirty="0"/>
            <a:t> </a:t>
          </a:r>
          <a:r>
            <a:rPr lang="ru-RU" sz="1800" dirty="0" err="1"/>
            <a:t>діяльність</a:t>
          </a:r>
          <a:r>
            <a:rPr lang="ru-RU" sz="1800" dirty="0"/>
            <a:t> з </a:t>
          </a:r>
          <a:r>
            <a:rPr lang="ru-RU" sz="1800" dirty="0" err="1"/>
            <a:t>реалізації</a:t>
          </a:r>
          <a:r>
            <a:rPr lang="ru-RU" sz="1800" dirty="0"/>
            <a:t> </a:t>
          </a:r>
          <a:r>
            <a:rPr lang="ru-RU" sz="1800" dirty="0" err="1"/>
            <a:t>страхових</a:t>
          </a:r>
          <a:r>
            <a:rPr lang="ru-RU" sz="1800" dirty="0"/>
            <a:t> та/</a:t>
          </a:r>
          <a:r>
            <a:rPr lang="ru-RU" sz="1800" dirty="0" err="1"/>
            <a:t>або</a:t>
          </a:r>
          <a:r>
            <a:rPr lang="ru-RU" sz="1800" dirty="0"/>
            <a:t> </a:t>
          </a:r>
          <a:r>
            <a:rPr lang="ru-RU" sz="1800" dirty="0" err="1"/>
            <a:t>перестрахових</a:t>
          </a:r>
          <a:r>
            <a:rPr lang="ru-RU" sz="1800" dirty="0"/>
            <a:t> </a:t>
          </a:r>
          <a:r>
            <a:rPr lang="ru-RU" sz="1800" dirty="0" err="1"/>
            <a:t>продуктів</a:t>
          </a:r>
          <a:r>
            <a:rPr lang="ru-RU" sz="1800" dirty="0"/>
            <a:t> з</a:t>
          </a:r>
          <a:r>
            <a:rPr lang="uk-UA" sz="1800" dirty="0"/>
            <a:t> </a:t>
          </a:r>
          <a:r>
            <a:rPr lang="ru-RU" sz="1800" dirty="0" err="1"/>
            <a:t>максимальним</a:t>
          </a:r>
          <a:r>
            <a:rPr lang="ru-RU" sz="1800" dirty="0"/>
            <a:t> </a:t>
          </a:r>
          <a:r>
            <a:rPr lang="ru-RU" sz="1800" dirty="0" err="1"/>
            <a:t>урахуванням</a:t>
          </a:r>
          <a:r>
            <a:rPr lang="ru-RU" sz="1800" dirty="0"/>
            <a:t> </a:t>
          </a:r>
          <a:r>
            <a:rPr lang="ru-RU" sz="1800" dirty="0" err="1"/>
            <a:t>вимог</a:t>
          </a:r>
          <a:r>
            <a:rPr lang="ru-RU" sz="1800" dirty="0"/>
            <a:t> та потреб </a:t>
          </a:r>
          <a:r>
            <a:rPr lang="ru-RU" sz="1800" dirty="0" err="1"/>
            <a:t>клієнтів</a:t>
          </a:r>
          <a:r>
            <a:rPr lang="ru-RU" sz="1800" dirty="0"/>
            <a:t> у </a:t>
          </a:r>
          <a:r>
            <a:rPr lang="ru-RU" sz="1800" dirty="0" err="1"/>
            <a:t>страхуванні</a:t>
          </a:r>
          <a:r>
            <a:rPr lang="ru-RU" sz="1800" dirty="0"/>
            <a:t>.</a:t>
          </a:r>
          <a:endParaRPr lang="ru-UA" sz="1800" dirty="0"/>
        </a:p>
      </dgm:t>
    </dgm:pt>
    <dgm:pt modelId="{32650B4A-15B8-4858-963E-AA9E47F9A385}" type="parTrans" cxnId="{08F6AA53-BA34-4F6B-8AA7-52FBC40F6DEF}">
      <dgm:prSet/>
      <dgm:spPr/>
      <dgm:t>
        <a:bodyPr/>
        <a:lstStyle/>
        <a:p>
          <a:endParaRPr lang="x-none"/>
        </a:p>
      </dgm:t>
    </dgm:pt>
    <dgm:pt modelId="{BACDA407-4145-48A9-A519-FE449C730FB4}" type="sibTrans" cxnId="{08F6AA53-BA34-4F6B-8AA7-52FBC40F6DEF}">
      <dgm:prSet/>
      <dgm:spPr/>
      <dgm:t>
        <a:bodyPr/>
        <a:lstStyle/>
        <a:p>
          <a:endParaRPr lang="x-none"/>
        </a:p>
      </dgm:t>
    </dgm:pt>
    <dgm:pt modelId="{29CDAB08-C8BE-4ADE-A1C3-08D7E1BD3625}">
      <dgm:prSet custT="1"/>
      <dgm:spPr>
        <a:solidFill>
          <a:srgbClr val="C00000"/>
        </a:solidFill>
      </dgm:spPr>
      <dgm:t>
        <a:bodyPr/>
        <a:lstStyle/>
        <a:p>
          <a:pPr algn="just">
            <a:lnSpc>
              <a:spcPct val="100000"/>
            </a:lnSpc>
          </a:pPr>
          <a:r>
            <a:rPr lang="ru-RU" sz="1800" dirty="0" err="1"/>
            <a:t>Умови</a:t>
          </a:r>
          <a:r>
            <a:rPr lang="ru-RU" sz="1800" dirty="0"/>
            <a:t> </a:t>
          </a:r>
          <a:r>
            <a:rPr lang="ru-RU" sz="1800" dirty="0" err="1"/>
            <a:t>винагороди</a:t>
          </a:r>
          <a:r>
            <a:rPr lang="ru-RU" sz="1800" dirty="0"/>
            <a:t> </a:t>
          </a:r>
          <a:r>
            <a:rPr lang="ru-RU" sz="1800" dirty="0" err="1"/>
            <a:t>страхових</a:t>
          </a:r>
          <a:r>
            <a:rPr lang="ru-RU" sz="1800" dirty="0"/>
            <a:t> </a:t>
          </a:r>
          <a:r>
            <a:rPr lang="ru-RU" sz="1800" dirty="0" err="1"/>
            <a:t>посередників</a:t>
          </a:r>
          <a:r>
            <a:rPr lang="ru-RU" sz="1800" dirty="0"/>
            <a:t> не </a:t>
          </a:r>
          <a:r>
            <a:rPr lang="ru-RU" sz="1800" dirty="0" err="1"/>
            <a:t>повинні</a:t>
          </a:r>
          <a:r>
            <a:rPr lang="ru-RU" sz="1800" dirty="0"/>
            <a:t> </a:t>
          </a:r>
          <a:r>
            <a:rPr lang="ru-RU" sz="1800" dirty="0" err="1"/>
            <a:t>створювати</a:t>
          </a:r>
          <a:r>
            <a:rPr lang="ru-RU" sz="1800" dirty="0"/>
            <a:t> </a:t>
          </a:r>
          <a:r>
            <a:rPr lang="ru-RU" sz="1800" dirty="0" err="1"/>
            <a:t>конфлікт</a:t>
          </a:r>
          <a:r>
            <a:rPr lang="ru-RU" sz="1800" dirty="0"/>
            <a:t> </a:t>
          </a:r>
          <a:r>
            <a:rPr lang="ru-RU" sz="1800" dirty="0" err="1"/>
            <a:t>інтересів</a:t>
          </a:r>
          <a:r>
            <a:rPr lang="ru-RU" sz="1800" dirty="0"/>
            <a:t> і</a:t>
          </a:r>
          <a:r>
            <a:rPr lang="uk-UA" sz="1800" dirty="0"/>
            <a:t> </a:t>
          </a:r>
          <a:r>
            <a:rPr lang="ru-RU" sz="1800" dirty="0" err="1"/>
            <a:t>мають</a:t>
          </a:r>
          <a:r>
            <a:rPr lang="uk-UA" sz="1800" dirty="0"/>
            <a:t> </a:t>
          </a:r>
          <a:r>
            <a:rPr lang="ru-RU" sz="1800" dirty="0" err="1"/>
            <a:t>враховувати</a:t>
          </a:r>
          <a:r>
            <a:rPr lang="ru-RU" sz="1800" dirty="0"/>
            <a:t> потреби </a:t>
          </a:r>
          <a:r>
            <a:rPr lang="ru-RU" sz="1800" dirty="0" err="1"/>
            <a:t>клієнтів</a:t>
          </a:r>
          <a:r>
            <a:rPr lang="ru-RU" sz="1800" dirty="0"/>
            <a:t>; </a:t>
          </a:r>
          <a:r>
            <a:rPr lang="ru-RU" sz="1800" dirty="0" err="1"/>
            <a:t>посередники</a:t>
          </a:r>
          <a:r>
            <a:rPr lang="ru-RU" sz="1800" dirty="0"/>
            <a:t> не </a:t>
          </a:r>
          <a:r>
            <a:rPr lang="ru-RU" sz="1800" dirty="0" err="1"/>
            <a:t>повинні</a:t>
          </a:r>
          <a:r>
            <a:rPr lang="ru-RU" sz="1800" dirty="0"/>
            <a:t> </a:t>
          </a:r>
          <a:r>
            <a:rPr lang="ru-RU" sz="1800" dirty="0" err="1"/>
            <a:t>пропонувати</a:t>
          </a:r>
          <a:r>
            <a:rPr lang="ru-RU" sz="1800" dirty="0"/>
            <a:t> продукт </a:t>
          </a:r>
          <a:r>
            <a:rPr lang="ru-RU" sz="1800" dirty="0" err="1"/>
            <a:t>лише</a:t>
          </a:r>
          <a:r>
            <a:rPr lang="uk-UA" sz="1800" dirty="0"/>
            <a:t> </a:t>
          </a:r>
          <a:r>
            <a:rPr lang="ru-RU" sz="1800" dirty="0"/>
            <a:t>через </a:t>
          </a:r>
          <a:r>
            <a:rPr lang="ru-RU" sz="1800" dirty="0" err="1"/>
            <a:t>більшу</a:t>
          </a:r>
          <a:r>
            <a:rPr lang="uk-UA" sz="1800" dirty="0"/>
            <a:t> </a:t>
          </a:r>
          <a:r>
            <a:rPr lang="ru-RU" sz="1800" dirty="0" err="1"/>
            <a:t>винагороду</a:t>
          </a:r>
          <a:r>
            <a:rPr lang="ru-RU" sz="1800" dirty="0"/>
            <a:t>, </a:t>
          </a:r>
          <a:r>
            <a:rPr lang="ru-RU" sz="1800" dirty="0" err="1"/>
            <a:t>якщо</a:t>
          </a:r>
          <a:r>
            <a:rPr lang="ru-RU" sz="1800" dirty="0"/>
            <a:t> </a:t>
          </a:r>
          <a:r>
            <a:rPr lang="ru-RU" sz="1800" dirty="0" err="1"/>
            <a:t>існує</a:t>
          </a:r>
          <a:r>
            <a:rPr lang="ru-RU" sz="1800" dirty="0"/>
            <a:t> </a:t>
          </a:r>
          <a:r>
            <a:rPr lang="ru-RU" sz="1800" dirty="0" err="1"/>
            <a:t>краща</a:t>
          </a:r>
          <a:r>
            <a:rPr lang="ru-RU" sz="1800" dirty="0"/>
            <a:t> для </a:t>
          </a:r>
          <a:r>
            <a:rPr lang="ru-RU" sz="1800" dirty="0" err="1"/>
            <a:t>клієнта</a:t>
          </a:r>
          <a:r>
            <a:rPr lang="ru-RU" sz="1800" dirty="0"/>
            <a:t> альтернатива.</a:t>
          </a:r>
          <a:endParaRPr lang="ru-UA" sz="1800" dirty="0"/>
        </a:p>
      </dgm:t>
    </dgm:pt>
    <dgm:pt modelId="{B514EDD8-BA6B-4C94-B5AD-7FD3575FD020}" type="parTrans" cxnId="{0C54744B-9CCD-4928-917B-CFC20D0F0C89}">
      <dgm:prSet/>
      <dgm:spPr/>
      <dgm:t>
        <a:bodyPr/>
        <a:lstStyle/>
        <a:p>
          <a:endParaRPr lang="x-none"/>
        </a:p>
      </dgm:t>
    </dgm:pt>
    <dgm:pt modelId="{53266B8A-FB05-4C3D-884D-C31EBCE8E3C3}" type="sibTrans" cxnId="{0C54744B-9CCD-4928-917B-CFC20D0F0C89}">
      <dgm:prSet/>
      <dgm:spPr/>
      <dgm:t>
        <a:bodyPr/>
        <a:lstStyle/>
        <a:p>
          <a:endParaRPr lang="x-none"/>
        </a:p>
      </dgm:t>
    </dgm:pt>
    <dgm:pt modelId="{012C68F9-E4D9-4A01-889D-B71782F1051C}">
      <dgm:prSet custT="1"/>
      <dgm:spPr>
        <a:solidFill>
          <a:srgbClr val="4D4F53"/>
        </a:solidFill>
      </dgm:spPr>
      <dgm:t>
        <a:bodyPr/>
        <a:lstStyle/>
        <a:p>
          <a:pPr algn="just">
            <a:lnSpc>
              <a:spcPct val="100000"/>
            </a:lnSpc>
          </a:pPr>
          <a:r>
            <a:rPr lang="ru-RU" sz="1800" dirty="0" err="1"/>
            <a:t>Конфліктом</a:t>
          </a:r>
          <a:r>
            <a:rPr lang="ru-RU" sz="1800" dirty="0"/>
            <a:t> </a:t>
          </a:r>
          <a:r>
            <a:rPr lang="ru-RU" sz="1800" dirty="0" err="1"/>
            <a:t>інтересів</a:t>
          </a:r>
          <a:r>
            <a:rPr lang="ru-RU" sz="1800" dirty="0"/>
            <a:t> у </a:t>
          </a:r>
          <a:r>
            <a:rPr lang="ru-RU" sz="1800" dirty="0" err="1"/>
            <a:t>реалізації</a:t>
          </a:r>
          <a:r>
            <a:rPr lang="ru-RU" sz="1800" dirty="0"/>
            <a:t> </a:t>
          </a:r>
          <a:r>
            <a:rPr lang="ru-RU" sz="1800" dirty="0" err="1"/>
            <a:t>страхових</a:t>
          </a:r>
          <a:r>
            <a:rPr lang="ru-RU" sz="1800" dirty="0"/>
            <a:t> </a:t>
          </a:r>
          <a:r>
            <a:rPr lang="ru-RU" sz="1800" dirty="0" err="1"/>
            <a:t>продуктів</a:t>
          </a:r>
          <a:r>
            <a:rPr lang="ru-RU" sz="1800" dirty="0"/>
            <a:t> є </a:t>
          </a:r>
          <a:r>
            <a:rPr lang="ru-RU" sz="1800" dirty="0" err="1"/>
            <a:t>суперечність</a:t>
          </a:r>
          <a:r>
            <a:rPr lang="ru-RU" sz="1800" dirty="0"/>
            <a:t> </a:t>
          </a:r>
          <a:r>
            <a:rPr lang="ru-RU" sz="1800" dirty="0" err="1"/>
            <a:t>між</a:t>
          </a:r>
          <a:r>
            <a:rPr lang="ru-RU" sz="1800" dirty="0"/>
            <a:t> </a:t>
          </a:r>
          <a:r>
            <a:rPr lang="ru-RU" sz="1800" dirty="0" err="1"/>
            <a:t>службовими</a:t>
          </a:r>
          <a:r>
            <a:rPr lang="uk-UA" sz="1800" dirty="0"/>
            <a:t> </a:t>
          </a:r>
          <a:r>
            <a:rPr lang="ru-RU" sz="1800" dirty="0" err="1"/>
            <a:t>обов’язками</a:t>
          </a:r>
          <a:r>
            <a:rPr lang="uk-UA" sz="1800" dirty="0"/>
            <a:t> </a:t>
          </a:r>
          <a:r>
            <a:rPr lang="ru-RU" sz="1800" dirty="0"/>
            <a:t>та </a:t>
          </a:r>
          <a:r>
            <a:rPr lang="ru-RU" sz="1800" dirty="0" err="1"/>
            <a:t>особистими</a:t>
          </a:r>
          <a:r>
            <a:rPr lang="ru-RU" sz="1800" dirty="0"/>
            <a:t> </a:t>
          </a:r>
          <a:r>
            <a:rPr lang="ru-RU" sz="1800" dirty="0" err="1"/>
            <a:t>інтересами</a:t>
          </a:r>
          <a:r>
            <a:rPr lang="ru-RU" sz="1800" dirty="0"/>
            <a:t> </a:t>
          </a:r>
          <a:r>
            <a:rPr lang="ru-RU" sz="1800" dirty="0" err="1"/>
            <a:t>посередника</a:t>
          </a:r>
          <a:r>
            <a:rPr lang="ru-RU" sz="1800" dirty="0"/>
            <a:t> </a:t>
          </a:r>
          <a:r>
            <a:rPr lang="ru-RU" sz="1800" dirty="0" err="1"/>
            <a:t>чи</a:t>
          </a:r>
          <a:r>
            <a:rPr lang="ru-RU" sz="1800" dirty="0"/>
            <a:t> страховика, </a:t>
          </a:r>
          <a:r>
            <a:rPr lang="ru-RU" sz="1800" dirty="0" err="1"/>
            <a:t>що</a:t>
          </a:r>
          <a:r>
            <a:rPr lang="ru-RU" sz="1800" dirty="0"/>
            <a:t> </a:t>
          </a:r>
          <a:r>
            <a:rPr lang="ru-RU" sz="1800" dirty="0" err="1"/>
            <a:t>може</a:t>
          </a:r>
          <a:r>
            <a:rPr lang="ru-RU" sz="1800" dirty="0"/>
            <a:t> </a:t>
          </a:r>
          <a:r>
            <a:rPr lang="ru-RU" sz="1800" dirty="0" err="1"/>
            <a:t>вплинути</a:t>
          </a:r>
          <a:r>
            <a:rPr lang="ru-RU" sz="1800" dirty="0"/>
            <a:t> на</a:t>
          </a:r>
          <a:r>
            <a:rPr lang="uk-UA" sz="1800" dirty="0"/>
            <a:t> </a:t>
          </a:r>
          <a:r>
            <a:rPr lang="ru-RU" sz="1800" dirty="0" err="1"/>
            <a:t>об'єктивність</a:t>
          </a:r>
          <a:r>
            <a:rPr lang="ru-RU" sz="1800" dirty="0"/>
            <a:t>,</a:t>
          </a:r>
          <a:r>
            <a:rPr lang="uk-UA" sz="1800" dirty="0"/>
            <a:t> </a:t>
          </a:r>
          <a:r>
            <a:rPr lang="ru-RU" sz="1800" dirty="0" err="1"/>
            <a:t>добросовісність</a:t>
          </a:r>
          <a:r>
            <a:rPr lang="ru-RU" sz="1800" dirty="0"/>
            <a:t> </a:t>
          </a:r>
          <a:r>
            <a:rPr lang="ru-RU" sz="1800" dirty="0" err="1"/>
            <a:t>рішень</a:t>
          </a:r>
          <a:r>
            <a:rPr lang="ru-RU" sz="1800" dirty="0"/>
            <a:t> і </a:t>
          </a:r>
          <a:r>
            <a:rPr lang="ru-RU" sz="1800" dirty="0" err="1"/>
            <a:t>рівність</a:t>
          </a:r>
          <a:r>
            <a:rPr lang="ru-RU" sz="1800" dirty="0"/>
            <a:t> доступу </a:t>
          </a:r>
          <a:r>
            <a:rPr lang="ru-RU" sz="1800" dirty="0" err="1"/>
            <a:t>клієнта</a:t>
          </a:r>
          <a:r>
            <a:rPr lang="ru-RU" sz="1800" dirty="0"/>
            <a:t> до </a:t>
          </a:r>
          <a:r>
            <a:rPr lang="ru-RU" sz="1800" dirty="0" err="1"/>
            <a:t>інформації</a:t>
          </a:r>
          <a:r>
            <a:rPr lang="ru-RU" sz="1800" dirty="0"/>
            <a:t> про </a:t>
          </a:r>
          <a:r>
            <a:rPr lang="ru-RU" sz="1800" dirty="0" err="1"/>
            <a:t>страхові</a:t>
          </a:r>
          <a:r>
            <a:rPr lang="uk-UA" sz="1800" dirty="0"/>
            <a:t> </a:t>
          </a:r>
          <a:r>
            <a:rPr lang="ru-RU" sz="1800" dirty="0" err="1"/>
            <a:t>або</a:t>
          </a:r>
          <a:r>
            <a:rPr lang="ru-RU" sz="1800" dirty="0"/>
            <a:t> </a:t>
          </a:r>
          <a:r>
            <a:rPr lang="ru-RU" sz="1800" dirty="0" err="1"/>
            <a:t>перестрахові</a:t>
          </a:r>
          <a:r>
            <a:rPr lang="uk-UA" sz="1800" dirty="0"/>
            <a:t> </a:t>
          </a:r>
          <a:r>
            <a:rPr lang="ru-RU" sz="1800" dirty="0" err="1"/>
            <a:t>продукти</a:t>
          </a:r>
          <a:r>
            <a:rPr lang="ru-RU" sz="1800" dirty="0"/>
            <a:t> та </a:t>
          </a:r>
          <a:r>
            <a:rPr lang="ru-RU" sz="1800" dirty="0" err="1"/>
            <a:t>умови</a:t>
          </a:r>
          <a:r>
            <a:rPr lang="ru-RU" sz="1800" dirty="0"/>
            <a:t> </a:t>
          </a:r>
          <a:r>
            <a:rPr lang="ru-RU" sz="1800" dirty="0" err="1"/>
            <a:t>їх</a:t>
          </a:r>
          <a:r>
            <a:rPr lang="ru-RU" sz="1800" dirty="0"/>
            <a:t> </a:t>
          </a:r>
          <a:r>
            <a:rPr lang="ru-RU" sz="1800" dirty="0" err="1"/>
            <a:t>реалізації</a:t>
          </a:r>
          <a:r>
            <a:rPr lang="ru-RU" sz="1800" dirty="0"/>
            <a:t>.</a:t>
          </a:r>
          <a:endParaRPr lang="ru-UA" sz="1800" dirty="0"/>
        </a:p>
      </dgm:t>
    </dgm:pt>
    <dgm:pt modelId="{3EF7398E-7795-4DE5-9330-CD5A3C7A1872}" type="parTrans" cxnId="{AE4B2992-2CC2-4FE7-9895-A8008BD56CFA}">
      <dgm:prSet/>
      <dgm:spPr/>
      <dgm:t>
        <a:bodyPr/>
        <a:lstStyle/>
        <a:p>
          <a:endParaRPr lang="x-none"/>
        </a:p>
      </dgm:t>
    </dgm:pt>
    <dgm:pt modelId="{FBE0179C-44BA-465B-93F2-609D87DD48EE}" type="sibTrans" cxnId="{AE4B2992-2CC2-4FE7-9895-A8008BD56CFA}">
      <dgm:prSet/>
      <dgm:spPr/>
      <dgm:t>
        <a:bodyPr/>
        <a:lstStyle/>
        <a:p>
          <a:endParaRPr lang="x-none"/>
        </a:p>
      </dgm:t>
    </dgm:pt>
    <dgm:pt modelId="{7CCCCD92-B7F2-4FC7-A253-D634BFBD39F9}">
      <dgm:prSet custT="1"/>
      <dgm:spPr>
        <a:solidFill>
          <a:srgbClr val="C00000"/>
        </a:solidFill>
      </dgm:spPr>
      <dgm:t>
        <a:bodyPr/>
        <a:lstStyle/>
        <a:p>
          <a:pPr algn="just">
            <a:lnSpc>
              <a:spcPct val="100000"/>
            </a:lnSpc>
          </a:pPr>
          <a:r>
            <a:rPr lang="ru-RU" sz="1800" dirty="0"/>
            <a:t>Страховому </a:t>
          </a:r>
          <a:r>
            <a:rPr lang="ru-RU" sz="1800" dirty="0" err="1"/>
            <a:t>посереднику</a:t>
          </a:r>
          <a:r>
            <a:rPr lang="ru-RU" sz="1800" dirty="0"/>
            <a:t> </a:t>
          </a:r>
          <a:r>
            <a:rPr lang="ru-RU" sz="1800" dirty="0" err="1"/>
            <a:t>забороняється</a:t>
          </a:r>
          <a:r>
            <a:rPr lang="ru-RU" sz="1800" dirty="0"/>
            <a:t> </a:t>
          </a:r>
          <a:r>
            <a:rPr lang="ru-RU" sz="1800" dirty="0" err="1"/>
            <a:t>здійснювати</a:t>
          </a:r>
          <a:r>
            <a:rPr lang="ru-RU" sz="1800" dirty="0"/>
            <a:t> </a:t>
          </a:r>
          <a:r>
            <a:rPr lang="ru-RU" sz="1800" dirty="0" err="1"/>
            <a:t>реалізацію</a:t>
          </a:r>
          <a:r>
            <a:rPr lang="ru-RU" sz="1800" dirty="0"/>
            <a:t> </a:t>
          </a:r>
          <a:r>
            <a:rPr lang="ru-RU" sz="1800" dirty="0" err="1"/>
            <a:t>страхових</a:t>
          </a:r>
          <a:r>
            <a:rPr lang="ru-RU" sz="1800" dirty="0"/>
            <a:t> та</a:t>
          </a:r>
          <a:r>
            <a:rPr lang="uk-UA" sz="1800" dirty="0"/>
            <a:t> </a:t>
          </a:r>
          <a:r>
            <a:rPr lang="ru-RU" sz="1800" dirty="0" err="1"/>
            <a:t>перестрахових</a:t>
          </a:r>
          <a:r>
            <a:rPr lang="uk-UA" sz="1800" dirty="0"/>
            <a:t> </a:t>
          </a:r>
          <a:r>
            <a:rPr lang="ru-RU" sz="1800" dirty="0" err="1"/>
            <a:t>продуктів</a:t>
          </a:r>
          <a:r>
            <a:rPr lang="ru-RU" sz="1800" dirty="0"/>
            <a:t>, </a:t>
          </a:r>
          <a:r>
            <a:rPr lang="ru-RU" sz="1800" dirty="0" err="1"/>
            <a:t>якщо</a:t>
          </a:r>
          <a:r>
            <a:rPr lang="ru-RU" sz="1800" dirty="0"/>
            <a:t> </a:t>
          </a:r>
          <a:r>
            <a:rPr lang="ru-RU" sz="1800" dirty="0" err="1"/>
            <a:t>неможливо</a:t>
          </a:r>
          <a:r>
            <a:rPr lang="ru-RU" sz="1800" dirty="0"/>
            <a:t> </a:t>
          </a:r>
          <a:r>
            <a:rPr lang="ru-RU" sz="1800" dirty="0" err="1"/>
            <a:t>врегулювати</a:t>
          </a:r>
          <a:r>
            <a:rPr lang="ru-RU" sz="1800" dirty="0"/>
            <a:t> </a:t>
          </a:r>
          <a:r>
            <a:rPr lang="ru-RU" sz="1800" dirty="0" err="1"/>
            <a:t>конфлікт</a:t>
          </a:r>
          <a:r>
            <a:rPr lang="ru-RU" sz="1800" dirty="0"/>
            <a:t> </a:t>
          </a:r>
          <a:r>
            <a:rPr lang="ru-RU" sz="1800" dirty="0" err="1"/>
            <a:t>інтересів</a:t>
          </a:r>
          <a:r>
            <a:rPr lang="ru-RU" sz="1800" dirty="0"/>
            <a:t>, </a:t>
          </a:r>
          <a:r>
            <a:rPr lang="ru-RU" sz="1800" dirty="0" err="1"/>
            <a:t>що</a:t>
          </a:r>
          <a:r>
            <a:rPr lang="ru-RU" sz="1800" dirty="0"/>
            <a:t> </a:t>
          </a:r>
          <a:r>
            <a:rPr lang="ru-RU" sz="1800" dirty="0" err="1"/>
            <a:t>може</a:t>
          </a:r>
          <a:r>
            <a:rPr lang="ru-RU" sz="1800" dirty="0"/>
            <a:t> </a:t>
          </a:r>
          <a:r>
            <a:rPr lang="ru-RU" sz="1800" dirty="0" err="1"/>
            <a:t>порушити</a:t>
          </a:r>
          <a:r>
            <a:rPr lang="ru-RU" sz="1800" dirty="0"/>
            <a:t> права </a:t>
          </a:r>
          <a:r>
            <a:rPr lang="ru-RU" sz="1800" dirty="0" err="1"/>
            <a:t>клієнта</a:t>
          </a:r>
          <a:r>
            <a:rPr lang="ru-RU" sz="1800" dirty="0"/>
            <a:t>.</a:t>
          </a:r>
          <a:r>
            <a:rPr lang="ru-RU" sz="500" dirty="0"/>
            <a:t>.</a:t>
          </a:r>
          <a:endParaRPr lang="ru-UA" sz="500" dirty="0"/>
        </a:p>
      </dgm:t>
    </dgm:pt>
    <dgm:pt modelId="{CD8BDF9F-D51E-4FE5-BF71-64D68F54BA81}" type="parTrans" cxnId="{DFE87C98-CBA9-4061-8072-8DBC81DAB2FB}">
      <dgm:prSet/>
      <dgm:spPr/>
      <dgm:t>
        <a:bodyPr/>
        <a:lstStyle/>
        <a:p>
          <a:endParaRPr lang="x-none"/>
        </a:p>
      </dgm:t>
    </dgm:pt>
    <dgm:pt modelId="{278776C1-BA49-4F09-9B05-B5FD75E8873F}" type="sibTrans" cxnId="{DFE87C98-CBA9-4061-8072-8DBC81DAB2FB}">
      <dgm:prSet/>
      <dgm:spPr/>
      <dgm:t>
        <a:bodyPr/>
        <a:lstStyle/>
        <a:p>
          <a:endParaRPr lang="x-none"/>
        </a:p>
      </dgm:t>
    </dgm:pt>
    <dgm:pt modelId="{96E46F51-5339-440A-8A70-B7478905C92A}" type="pres">
      <dgm:prSet presAssocID="{F0F75801-D6DF-4CC3-AAFD-73429282970E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3919DD8A-44A9-4733-BBA5-B1C7519E5470}" type="pres">
      <dgm:prSet presAssocID="{5A1373DC-F97D-4843-B789-BD54A14AFF1E}" presName="parentText" presStyleLbl="node1" presStyleIdx="0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52995FA-A493-4291-9472-117011CD935D}" type="pres">
      <dgm:prSet presAssocID="{BACDA407-4145-48A9-A519-FE449C730FB4}" presName="spacer" presStyleCnt="0"/>
      <dgm:spPr/>
    </dgm:pt>
    <dgm:pt modelId="{41769C3B-41C0-4CC7-ADFD-5C6CD02BA697}" type="pres">
      <dgm:prSet presAssocID="{29CDAB08-C8BE-4ADE-A1C3-08D7E1BD3625}" presName="parentText" presStyleLbl="node1" presStyleIdx="1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01566AC-4C96-4837-AAB4-94DC7A461D11}" type="pres">
      <dgm:prSet presAssocID="{53266B8A-FB05-4C3D-884D-C31EBCE8E3C3}" presName="spacer" presStyleCnt="0"/>
      <dgm:spPr/>
    </dgm:pt>
    <dgm:pt modelId="{3134637C-B2CB-422B-89CD-8F8BE738ED2D}" type="pres">
      <dgm:prSet presAssocID="{012C68F9-E4D9-4A01-889D-B71782F1051C}" presName="parentText" presStyleLbl="node1" presStyleIdx="2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166CFC5-9EA0-450C-BAF4-F175F6E2135A}" type="pres">
      <dgm:prSet presAssocID="{FBE0179C-44BA-465B-93F2-609D87DD48EE}" presName="spacer" presStyleCnt="0"/>
      <dgm:spPr/>
    </dgm:pt>
    <dgm:pt modelId="{3FC786CE-1450-42F8-80D8-7E9894439474}" type="pres">
      <dgm:prSet presAssocID="{7CCCCD92-B7F2-4FC7-A253-D634BFBD39F9}" presName="parentText" presStyleLbl="node1" presStyleIdx="3" presStyleCnt="4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31D2CCD5-DB61-4FB9-A3EF-CB73621D008C}" type="presOf" srcId="{012C68F9-E4D9-4A01-889D-B71782F1051C}" destId="{3134637C-B2CB-422B-89CD-8F8BE738ED2D}" srcOrd="0" destOrd="0" presId="urn:microsoft.com/office/officeart/2005/8/layout/vList2"/>
    <dgm:cxn modelId="{08F6AA53-BA34-4F6B-8AA7-52FBC40F6DEF}" srcId="{F0F75801-D6DF-4CC3-AAFD-73429282970E}" destId="{5A1373DC-F97D-4843-B789-BD54A14AFF1E}" srcOrd="0" destOrd="0" parTransId="{32650B4A-15B8-4858-963E-AA9E47F9A385}" sibTransId="{BACDA407-4145-48A9-A519-FE449C730FB4}"/>
    <dgm:cxn modelId="{A8580DA6-F25E-43EC-89BC-5097D858D099}" type="presOf" srcId="{5A1373DC-F97D-4843-B789-BD54A14AFF1E}" destId="{3919DD8A-44A9-4733-BBA5-B1C7519E5470}" srcOrd="0" destOrd="0" presId="urn:microsoft.com/office/officeart/2005/8/layout/vList2"/>
    <dgm:cxn modelId="{0C54744B-9CCD-4928-917B-CFC20D0F0C89}" srcId="{F0F75801-D6DF-4CC3-AAFD-73429282970E}" destId="{29CDAB08-C8BE-4ADE-A1C3-08D7E1BD3625}" srcOrd="1" destOrd="0" parTransId="{B514EDD8-BA6B-4C94-B5AD-7FD3575FD020}" sibTransId="{53266B8A-FB05-4C3D-884D-C31EBCE8E3C3}"/>
    <dgm:cxn modelId="{55617339-6136-43BA-8F6F-D7B1EFFC72B2}" type="presOf" srcId="{29CDAB08-C8BE-4ADE-A1C3-08D7E1BD3625}" destId="{41769C3B-41C0-4CC7-ADFD-5C6CD02BA697}" srcOrd="0" destOrd="0" presId="urn:microsoft.com/office/officeart/2005/8/layout/vList2"/>
    <dgm:cxn modelId="{DB4FA87F-9BFC-4AE6-8DC6-468D9E6E5AC0}" type="presOf" srcId="{7CCCCD92-B7F2-4FC7-A253-D634BFBD39F9}" destId="{3FC786CE-1450-42F8-80D8-7E9894439474}" srcOrd="0" destOrd="0" presId="urn:microsoft.com/office/officeart/2005/8/layout/vList2"/>
    <dgm:cxn modelId="{AE4B2992-2CC2-4FE7-9895-A8008BD56CFA}" srcId="{F0F75801-D6DF-4CC3-AAFD-73429282970E}" destId="{012C68F9-E4D9-4A01-889D-B71782F1051C}" srcOrd="2" destOrd="0" parTransId="{3EF7398E-7795-4DE5-9330-CD5A3C7A1872}" sibTransId="{FBE0179C-44BA-465B-93F2-609D87DD48EE}"/>
    <dgm:cxn modelId="{DFE87C98-CBA9-4061-8072-8DBC81DAB2FB}" srcId="{F0F75801-D6DF-4CC3-AAFD-73429282970E}" destId="{7CCCCD92-B7F2-4FC7-A253-D634BFBD39F9}" srcOrd="3" destOrd="0" parTransId="{CD8BDF9F-D51E-4FE5-BF71-64D68F54BA81}" sibTransId="{278776C1-BA49-4F09-9B05-B5FD75E8873F}"/>
    <dgm:cxn modelId="{7081A73D-D4CE-4CB2-81FC-604455BF5084}" type="presOf" srcId="{F0F75801-D6DF-4CC3-AAFD-73429282970E}" destId="{96E46F51-5339-440A-8A70-B7478905C92A}" srcOrd="0" destOrd="0" presId="urn:microsoft.com/office/officeart/2005/8/layout/vList2"/>
    <dgm:cxn modelId="{06E309CC-4AE4-41D6-8DD0-37D059D128B9}" type="presParOf" srcId="{96E46F51-5339-440A-8A70-B7478905C92A}" destId="{3919DD8A-44A9-4733-BBA5-B1C7519E5470}" srcOrd="0" destOrd="0" presId="urn:microsoft.com/office/officeart/2005/8/layout/vList2"/>
    <dgm:cxn modelId="{F162CDFE-AC57-497D-AFD9-E76503099465}" type="presParOf" srcId="{96E46F51-5339-440A-8A70-B7478905C92A}" destId="{A52995FA-A493-4291-9472-117011CD935D}" srcOrd="1" destOrd="0" presId="urn:microsoft.com/office/officeart/2005/8/layout/vList2"/>
    <dgm:cxn modelId="{3AA8DCD3-D07B-4323-BCD0-47C82B1EDD5C}" type="presParOf" srcId="{96E46F51-5339-440A-8A70-B7478905C92A}" destId="{41769C3B-41C0-4CC7-ADFD-5C6CD02BA697}" srcOrd="2" destOrd="0" presId="urn:microsoft.com/office/officeart/2005/8/layout/vList2"/>
    <dgm:cxn modelId="{E2AA6D31-9891-4C64-9073-011074F2E882}" type="presParOf" srcId="{96E46F51-5339-440A-8A70-B7478905C92A}" destId="{401566AC-4C96-4837-AAB4-94DC7A461D11}" srcOrd="3" destOrd="0" presId="urn:microsoft.com/office/officeart/2005/8/layout/vList2"/>
    <dgm:cxn modelId="{BEE0C04D-555C-42F0-9BE8-EC2D997B0F12}" type="presParOf" srcId="{96E46F51-5339-440A-8A70-B7478905C92A}" destId="{3134637C-B2CB-422B-89CD-8F8BE738ED2D}" srcOrd="4" destOrd="0" presId="urn:microsoft.com/office/officeart/2005/8/layout/vList2"/>
    <dgm:cxn modelId="{BF6792A9-8967-4E3E-8F90-193B1BDE8621}" type="presParOf" srcId="{96E46F51-5339-440A-8A70-B7478905C92A}" destId="{F166CFC5-9EA0-450C-BAF4-F175F6E2135A}" srcOrd="5" destOrd="0" presId="urn:microsoft.com/office/officeart/2005/8/layout/vList2"/>
    <dgm:cxn modelId="{31FECA60-D1C2-4820-8DA3-45AFDF15286A}" type="presParOf" srcId="{96E46F51-5339-440A-8A70-B7478905C92A}" destId="{3FC786CE-1450-42F8-80D8-7E9894439474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  <a:ext uri="{C62137D5-CB1D-491B-B009-E17868A290BF}">
      <dgm14:recolorImg xmlns:dgm14="http://schemas.microsoft.com/office/drawing/2010/diagram" val="1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919DD8A-44A9-4733-BBA5-B1C7519E5470}">
      <dsp:nvSpPr>
        <dsp:cNvPr id="0" name=""/>
        <dsp:cNvSpPr/>
      </dsp:nvSpPr>
      <dsp:spPr>
        <a:xfrm>
          <a:off x="0" y="1899"/>
          <a:ext cx="9505056" cy="1338938"/>
        </a:xfrm>
        <a:prstGeom prst="roundRect">
          <a:avLst/>
        </a:prstGeom>
        <a:solidFill>
          <a:srgbClr val="4D4F53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just" defTabSz="80010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/>
            <a:t>Страховики, </a:t>
          </a:r>
          <a:r>
            <a:rPr lang="ru-RU" sz="1800" kern="1200" dirty="0" err="1"/>
            <a:t>страхові</a:t>
          </a:r>
          <a:r>
            <a:rPr lang="ru-RU" sz="1800" kern="1200" dirty="0"/>
            <a:t> </a:t>
          </a:r>
          <a:r>
            <a:rPr lang="ru-RU" sz="1800" kern="1200" dirty="0" err="1"/>
            <a:t>посередники</a:t>
          </a:r>
          <a:r>
            <a:rPr lang="ru-RU" sz="1800" kern="1200" dirty="0"/>
            <a:t>, а </a:t>
          </a:r>
          <a:r>
            <a:rPr lang="ru-RU" sz="1800" kern="1200" dirty="0" err="1"/>
            <a:t>також</a:t>
          </a:r>
          <a:r>
            <a:rPr lang="ru-RU" sz="1800" kern="1200" dirty="0"/>
            <a:t> </a:t>
          </a:r>
          <a:r>
            <a:rPr lang="ru-RU" sz="1800" kern="1200" dirty="0" err="1"/>
            <a:t>їх</a:t>
          </a:r>
          <a:r>
            <a:rPr lang="ru-RU" sz="1800" kern="1200" dirty="0"/>
            <a:t> </a:t>
          </a:r>
          <a:r>
            <a:rPr lang="ru-RU" sz="1800" kern="1200" dirty="0" err="1"/>
            <a:t>керівники</a:t>
          </a:r>
          <a:r>
            <a:rPr lang="ru-RU" sz="1800" kern="1200" dirty="0"/>
            <a:t> з </a:t>
          </a:r>
          <a:r>
            <a:rPr lang="ru-RU" sz="1800" kern="1200" dirty="0" err="1"/>
            <a:t>реалізації</a:t>
          </a:r>
          <a:r>
            <a:rPr lang="ru-RU" sz="1800" kern="1200" dirty="0"/>
            <a:t> та </a:t>
          </a:r>
          <a:r>
            <a:rPr lang="ru-RU" sz="1800" kern="1200" dirty="0" err="1"/>
            <a:t>працівники</a:t>
          </a:r>
          <a:r>
            <a:rPr lang="ru-RU" sz="1800" kern="1200" dirty="0"/>
            <a:t> з </a:t>
          </a:r>
          <a:r>
            <a:rPr lang="ru-RU" sz="1800" kern="1200" dirty="0" err="1"/>
            <a:t>реалізації</a:t>
          </a:r>
          <a:r>
            <a:rPr lang="uk-UA" sz="1800" kern="1200" dirty="0"/>
            <a:t> </a:t>
          </a:r>
          <a:r>
            <a:rPr lang="ru-RU" sz="1800" kern="1200" dirty="0" err="1"/>
            <a:t>зобов’язані</a:t>
          </a:r>
          <a:r>
            <a:rPr lang="ru-RU" sz="1800" kern="1200" dirty="0"/>
            <a:t> </a:t>
          </a:r>
          <a:r>
            <a:rPr lang="ru-RU" sz="1800" kern="1200" dirty="0" err="1"/>
            <a:t>здійснювати</a:t>
          </a:r>
          <a:r>
            <a:rPr lang="ru-RU" sz="1800" kern="1200" dirty="0"/>
            <a:t> </a:t>
          </a:r>
          <a:r>
            <a:rPr lang="ru-RU" sz="1800" kern="1200" dirty="0" err="1"/>
            <a:t>діяльність</a:t>
          </a:r>
          <a:r>
            <a:rPr lang="ru-RU" sz="1800" kern="1200" dirty="0"/>
            <a:t> з </a:t>
          </a:r>
          <a:r>
            <a:rPr lang="ru-RU" sz="1800" kern="1200" dirty="0" err="1"/>
            <a:t>реалізації</a:t>
          </a:r>
          <a:r>
            <a:rPr lang="ru-RU" sz="1800" kern="1200" dirty="0"/>
            <a:t> </a:t>
          </a:r>
          <a:r>
            <a:rPr lang="ru-RU" sz="1800" kern="1200" dirty="0" err="1"/>
            <a:t>страхових</a:t>
          </a:r>
          <a:r>
            <a:rPr lang="ru-RU" sz="1800" kern="1200" dirty="0"/>
            <a:t> та/</a:t>
          </a:r>
          <a:r>
            <a:rPr lang="ru-RU" sz="1800" kern="1200" dirty="0" err="1"/>
            <a:t>або</a:t>
          </a:r>
          <a:r>
            <a:rPr lang="ru-RU" sz="1800" kern="1200" dirty="0"/>
            <a:t> </a:t>
          </a:r>
          <a:r>
            <a:rPr lang="ru-RU" sz="1800" kern="1200" dirty="0" err="1"/>
            <a:t>перестрахових</a:t>
          </a:r>
          <a:r>
            <a:rPr lang="ru-RU" sz="1800" kern="1200" dirty="0"/>
            <a:t> </a:t>
          </a:r>
          <a:r>
            <a:rPr lang="ru-RU" sz="1800" kern="1200" dirty="0" err="1"/>
            <a:t>продуктів</a:t>
          </a:r>
          <a:r>
            <a:rPr lang="ru-RU" sz="1800" kern="1200" dirty="0"/>
            <a:t> з</a:t>
          </a:r>
          <a:r>
            <a:rPr lang="uk-UA" sz="1800" kern="1200" dirty="0"/>
            <a:t> </a:t>
          </a:r>
          <a:r>
            <a:rPr lang="ru-RU" sz="1800" kern="1200" dirty="0" err="1"/>
            <a:t>максимальним</a:t>
          </a:r>
          <a:r>
            <a:rPr lang="ru-RU" sz="1800" kern="1200" dirty="0"/>
            <a:t> </a:t>
          </a:r>
          <a:r>
            <a:rPr lang="ru-RU" sz="1800" kern="1200" dirty="0" err="1"/>
            <a:t>урахуванням</a:t>
          </a:r>
          <a:r>
            <a:rPr lang="ru-RU" sz="1800" kern="1200" dirty="0"/>
            <a:t> </a:t>
          </a:r>
          <a:r>
            <a:rPr lang="ru-RU" sz="1800" kern="1200" dirty="0" err="1"/>
            <a:t>вимог</a:t>
          </a:r>
          <a:r>
            <a:rPr lang="ru-RU" sz="1800" kern="1200" dirty="0"/>
            <a:t> та потреб </a:t>
          </a:r>
          <a:r>
            <a:rPr lang="ru-RU" sz="1800" kern="1200" dirty="0" err="1"/>
            <a:t>клієнтів</a:t>
          </a:r>
          <a:r>
            <a:rPr lang="ru-RU" sz="1800" kern="1200" dirty="0"/>
            <a:t> у </a:t>
          </a:r>
          <a:r>
            <a:rPr lang="ru-RU" sz="1800" kern="1200" dirty="0" err="1"/>
            <a:t>страхуванні</a:t>
          </a:r>
          <a:r>
            <a:rPr lang="ru-RU" sz="1800" kern="1200" dirty="0"/>
            <a:t>.</a:t>
          </a:r>
          <a:endParaRPr lang="ru-UA" sz="1800" kern="1200" dirty="0"/>
        </a:p>
      </dsp:txBody>
      <dsp:txXfrm>
        <a:off x="65362" y="67261"/>
        <a:ext cx="9374332" cy="1208214"/>
      </dsp:txXfrm>
    </dsp:sp>
    <dsp:sp modelId="{41769C3B-41C0-4CC7-ADFD-5C6CD02BA697}">
      <dsp:nvSpPr>
        <dsp:cNvPr id="0" name=""/>
        <dsp:cNvSpPr/>
      </dsp:nvSpPr>
      <dsp:spPr>
        <a:xfrm>
          <a:off x="0" y="1354520"/>
          <a:ext cx="9505056" cy="1338938"/>
        </a:xfrm>
        <a:prstGeom prst="roundRect">
          <a:avLst/>
        </a:prstGeom>
        <a:solidFill>
          <a:srgbClr val="C00000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just" defTabSz="80010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err="1"/>
            <a:t>Умови</a:t>
          </a:r>
          <a:r>
            <a:rPr lang="ru-RU" sz="1800" kern="1200" dirty="0"/>
            <a:t> </a:t>
          </a:r>
          <a:r>
            <a:rPr lang="ru-RU" sz="1800" kern="1200" dirty="0" err="1"/>
            <a:t>винагороди</a:t>
          </a:r>
          <a:r>
            <a:rPr lang="ru-RU" sz="1800" kern="1200" dirty="0"/>
            <a:t> </a:t>
          </a:r>
          <a:r>
            <a:rPr lang="ru-RU" sz="1800" kern="1200" dirty="0" err="1"/>
            <a:t>страхових</a:t>
          </a:r>
          <a:r>
            <a:rPr lang="ru-RU" sz="1800" kern="1200" dirty="0"/>
            <a:t> </a:t>
          </a:r>
          <a:r>
            <a:rPr lang="ru-RU" sz="1800" kern="1200" dirty="0" err="1"/>
            <a:t>посередників</a:t>
          </a:r>
          <a:r>
            <a:rPr lang="ru-RU" sz="1800" kern="1200" dirty="0"/>
            <a:t> не </a:t>
          </a:r>
          <a:r>
            <a:rPr lang="ru-RU" sz="1800" kern="1200" dirty="0" err="1"/>
            <a:t>повинні</a:t>
          </a:r>
          <a:r>
            <a:rPr lang="ru-RU" sz="1800" kern="1200" dirty="0"/>
            <a:t> </a:t>
          </a:r>
          <a:r>
            <a:rPr lang="ru-RU" sz="1800" kern="1200" dirty="0" err="1"/>
            <a:t>створювати</a:t>
          </a:r>
          <a:r>
            <a:rPr lang="ru-RU" sz="1800" kern="1200" dirty="0"/>
            <a:t> </a:t>
          </a:r>
          <a:r>
            <a:rPr lang="ru-RU" sz="1800" kern="1200" dirty="0" err="1"/>
            <a:t>конфлікт</a:t>
          </a:r>
          <a:r>
            <a:rPr lang="ru-RU" sz="1800" kern="1200" dirty="0"/>
            <a:t> </a:t>
          </a:r>
          <a:r>
            <a:rPr lang="ru-RU" sz="1800" kern="1200" dirty="0" err="1"/>
            <a:t>інтересів</a:t>
          </a:r>
          <a:r>
            <a:rPr lang="ru-RU" sz="1800" kern="1200" dirty="0"/>
            <a:t> і</a:t>
          </a:r>
          <a:r>
            <a:rPr lang="uk-UA" sz="1800" kern="1200" dirty="0"/>
            <a:t> </a:t>
          </a:r>
          <a:r>
            <a:rPr lang="ru-RU" sz="1800" kern="1200" dirty="0" err="1"/>
            <a:t>мають</a:t>
          </a:r>
          <a:r>
            <a:rPr lang="uk-UA" sz="1800" kern="1200" dirty="0"/>
            <a:t> </a:t>
          </a:r>
          <a:r>
            <a:rPr lang="ru-RU" sz="1800" kern="1200" dirty="0" err="1"/>
            <a:t>враховувати</a:t>
          </a:r>
          <a:r>
            <a:rPr lang="ru-RU" sz="1800" kern="1200" dirty="0"/>
            <a:t> потреби </a:t>
          </a:r>
          <a:r>
            <a:rPr lang="ru-RU" sz="1800" kern="1200" dirty="0" err="1"/>
            <a:t>клієнтів</a:t>
          </a:r>
          <a:r>
            <a:rPr lang="ru-RU" sz="1800" kern="1200" dirty="0"/>
            <a:t>; </a:t>
          </a:r>
          <a:r>
            <a:rPr lang="ru-RU" sz="1800" kern="1200" dirty="0" err="1"/>
            <a:t>посередники</a:t>
          </a:r>
          <a:r>
            <a:rPr lang="ru-RU" sz="1800" kern="1200" dirty="0"/>
            <a:t> не </a:t>
          </a:r>
          <a:r>
            <a:rPr lang="ru-RU" sz="1800" kern="1200" dirty="0" err="1"/>
            <a:t>повинні</a:t>
          </a:r>
          <a:r>
            <a:rPr lang="ru-RU" sz="1800" kern="1200" dirty="0"/>
            <a:t> </a:t>
          </a:r>
          <a:r>
            <a:rPr lang="ru-RU" sz="1800" kern="1200" dirty="0" err="1"/>
            <a:t>пропонувати</a:t>
          </a:r>
          <a:r>
            <a:rPr lang="ru-RU" sz="1800" kern="1200" dirty="0"/>
            <a:t> продукт </a:t>
          </a:r>
          <a:r>
            <a:rPr lang="ru-RU" sz="1800" kern="1200" dirty="0" err="1"/>
            <a:t>лише</a:t>
          </a:r>
          <a:r>
            <a:rPr lang="uk-UA" sz="1800" kern="1200" dirty="0"/>
            <a:t> </a:t>
          </a:r>
          <a:r>
            <a:rPr lang="ru-RU" sz="1800" kern="1200" dirty="0"/>
            <a:t>через </a:t>
          </a:r>
          <a:r>
            <a:rPr lang="ru-RU" sz="1800" kern="1200" dirty="0" err="1"/>
            <a:t>більшу</a:t>
          </a:r>
          <a:r>
            <a:rPr lang="uk-UA" sz="1800" kern="1200" dirty="0"/>
            <a:t> </a:t>
          </a:r>
          <a:r>
            <a:rPr lang="ru-RU" sz="1800" kern="1200" dirty="0" err="1"/>
            <a:t>винагороду</a:t>
          </a:r>
          <a:r>
            <a:rPr lang="ru-RU" sz="1800" kern="1200" dirty="0"/>
            <a:t>, </a:t>
          </a:r>
          <a:r>
            <a:rPr lang="ru-RU" sz="1800" kern="1200" dirty="0" err="1"/>
            <a:t>якщо</a:t>
          </a:r>
          <a:r>
            <a:rPr lang="ru-RU" sz="1800" kern="1200" dirty="0"/>
            <a:t> </a:t>
          </a:r>
          <a:r>
            <a:rPr lang="ru-RU" sz="1800" kern="1200" dirty="0" err="1"/>
            <a:t>існує</a:t>
          </a:r>
          <a:r>
            <a:rPr lang="ru-RU" sz="1800" kern="1200" dirty="0"/>
            <a:t> </a:t>
          </a:r>
          <a:r>
            <a:rPr lang="ru-RU" sz="1800" kern="1200" dirty="0" err="1"/>
            <a:t>краща</a:t>
          </a:r>
          <a:r>
            <a:rPr lang="ru-RU" sz="1800" kern="1200" dirty="0"/>
            <a:t> для </a:t>
          </a:r>
          <a:r>
            <a:rPr lang="ru-RU" sz="1800" kern="1200" dirty="0" err="1"/>
            <a:t>клієнта</a:t>
          </a:r>
          <a:r>
            <a:rPr lang="ru-RU" sz="1800" kern="1200" dirty="0"/>
            <a:t> альтернатива.</a:t>
          </a:r>
          <a:endParaRPr lang="ru-UA" sz="1800" kern="1200" dirty="0"/>
        </a:p>
      </dsp:txBody>
      <dsp:txXfrm>
        <a:off x="65362" y="1419882"/>
        <a:ext cx="9374332" cy="1208214"/>
      </dsp:txXfrm>
    </dsp:sp>
    <dsp:sp modelId="{3134637C-B2CB-422B-89CD-8F8BE738ED2D}">
      <dsp:nvSpPr>
        <dsp:cNvPr id="0" name=""/>
        <dsp:cNvSpPr/>
      </dsp:nvSpPr>
      <dsp:spPr>
        <a:xfrm>
          <a:off x="0" y="2707141"/>
          <a:ext cx="9505056" cy="1338938"/>
        </a:xfrm>
        <a:prstGeom prst="roundRect">
          <a:avLst/>
        </a:prstGeom>
        <a:solidFill>
          <a:srgbClr val="4D4F53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just" defTabSz="80010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err="1"/>
            <a:t>Конфліктом</a:t>
          </a:r>
          <a:r>
            <a:rPr lang="ru-RU" sz="1800" kern="1200" dirty="0"/>
            <a:t> </a:t>
          </a:r>
          <a:r>
            <a:rPr lang="ru-RU" sz="1800" kern="1200" dirty="0" err="1"/>
            <a:t>інтересів</a:t>
          </a:r>
          <a:r>
            <a:rPr lang="ru-RU" sz="1800" kern="1200" dirty="0"/>
            <a:t> у </a:t>
          </a:r>
          <a:r>
            <a:rPr lang="ru-RU" sz="1800" kern="1200" dirty="0" err="1"/>
            <a:t>реалізації</a:t>
          </a:r>
          <a:r>
            <a:rPr lang="ru-RU" sz="1800" kern="1200" dirty="0"/>
            <a:t> </a:t>
          </a:r>
          <a:r>
            <a:rPr lang="ru-RU" sz="1800" kern="1200" dirty="0" err="1"/>
            <a:t>страхових</a:t>
          </a:r>
          <a:r>
            <a:rPr lang="ru-RU" sz="1800" kern="1200" dirty="0"/>
            <a:t> </a:t>
          </a:r>
          <a:r>
            <a:rPr lang="ru-RU" sz="1800" kern="1200" dirty="0" err="1"/>
            <a:t>продуктів</a:t>
          </a:r>
          <a:r>
            <a:rPr lang="ru-RU" sz="1800" kern="1200" dirty="0"/>
            <a:t> є </a:t>
          </a:r>
          <a:r>
            <a:rPr lang="ru-RU" sz="1800" kern="1200" dirty="0" err="1"/>
            <a:t>суперечність</a:t>
          </a:r>
          <a:r>
            <a:rPr lang="ru-RU" sz="1800" kern="1200" dirty="0"/>
            <a:t> </a:t>
          </a:r>
          <a:r>
            <a:rPr lang="ru-RU" sz="1800" kern="1200" dirty="0" err="1"/>
            <a:t>між</a:t>
          </a:r>
          <a:r>
            <a:rPr lang="ru-RU" sz="1800" kern="1200" dirty="0"/>
            <a:t> </a:t>
          </a:r>
          <a:r>
            <a:rPr lang="ru-RU" sz="1800" kern="1200" dirty="0" err="1"/>
            <a:t>службовими</a:t>
          </a:r>
          <a:r>
            <a:rPr lang="uk-UA" sz="1800" kern="1200" dirty="0"/>
            <a:t> </a:t>
          </a:r>
          <a:r>
            <a:rPr lang="ru-RU" sz="1800" kern="1200" dirty="0" err="1"/>
            <a:t>обов’язками</a:t>
          </a:r>
          <a:r>
            <a:rPr lang="uk-UA" sz="1800" kern="1200" dirty="0"/>
            <a:t> </a:t>
          </a:r>
          <a:r>
            <a:rPr lang="ru-RU" sz="1800" kern="1200" dirty="0"/>
            <a:t>та </a:t>
          </a:r>
          <a:r>
            <a:rPr lang="ru-RU" sz="1800" kern="1200" dirty="0" err="1"/>
            <a:t>особистими</a:t>
          </a:r>
          <a:r>
            <a:rPr lang="ru-RU" sz="1800" kern="1200" dirty="0"/>
            <a:t> </a:t>
          </a:r>
          <a:r>
            <a:rPr lang="ru-RU" sz="1800" kern="1200" dirty="0" err="1"/>
            <a:t>інтересами</a:t>
          </a:r>
          <a:r>
            <a:rPr lang="ru-RU" sz="1800" kern="1200" dirty="0"/>
            <a:t> </a:t>
          </a:r>
          <a:r>
            <a:rPr lang="ru-RU" sz="1800" kern="1200" dirty="0" err="1"/>
            <a:t>посередника</a:t>
          </a:r>
          <a:r>
            <a:rPr lang="ru-RU" sz="1800" kern="1200" dirty="0"/>
            <a:t> </a:t>
          </a:r>
          <a:r>
            <a:rPr lang="ru-RU" sz="1800" kern="1200" dirty="0" err="1"/>
            <a:t>чи</a:t>
          </a:r>
          <a:r>
            <a:rPr lang="ru-RU" sz="1800" kern="1200" dirty="0"/>
            <a:t> страховика, </a:t>
          </a:r>
          <a:r>
            <a:rPr lang="ru-RU" sz="1800" kern="1200" dirty="0" err="1"/>
            <a:t>що</a:t>
          </a:r>
          <a:r>
            <a:rPr lang="ru-RU" sz="1800" kern="1200" dirty="0"/>
            <a:t> </a:t>
          </a:r>
          <a:r>
            <a:rPr lang="ru-RU" sz="1800" kern="1200" dirty="0" err="1"/>
            <a:t>може</a:t>
          </a:r>
          <a:r>
            <a:rPr lang="ru-RU" sz="1800" kern="1200" dirty="0"/>
            <a:t> </a:t>
          </a:r>
          <a:r>
            <a:rPr lang="ru-RU" sz="1800" kern="1200" dirty="0" err="1"/>
            <a:t>вплинути</a:t>
          </a:r>
          <a:r>
            <a:rPr lang="ru-RU" sz="1800" kern="1200" dirty="0"/>
            <a:t> на</a:t>
          </a:r>
          <a:r>
            <a:rPr lang="uk-UA" sz="1800" kern="1200" dirty="0"/>
            <a:t> </a:t>
          </a:r>
          <a:r>
            <a:rPr lang="ru-RU" sz="1800" kern="1200" dirty="0" err="1"/>
            <a:t>об'єктивність</a:t>
          </a:r>
          <a:r>
            <a:rPr lang="ru-RU" sz="1800" kern="1200" dirty="0"/>
            <a:t>,</a:t>
          </a:r>
          <a:r>
            <a:rPr lang="uk-UA" sz="1800" kern="1200" dirty="0"/>
            <a:t> </a:t>
          </a:r>
          <a:r>
            <a:rPr lang="ru-RU" sz="1800" kern="1200" dirty="0" err="1"/>
            <a:t>добросовісність</a:t>
          </a:r>
          <a:r>
            <a:rPr lang="ru-RU" sz="1800" kern="1200" dirty="0"/>
            <a:t> </a:t>
          </a:r>
          <a:r>
            <a:rPr lang="ru-RU" sz="1800" kern="1200" dirty="0" err="1"/>
            <a:t>рішень</a:t>
          </a:r>
          <a:r>
            <a:rPr lang="ru-RU" sz="1800" kern="1200" dirty="0"/>
            <a:t> і </a:t>
          </a:r>
          <a:r>
            <a:rPr lang="ru-RU" sz="1800" kern="1200" dirty="0" err="1"/>
            <a:t>рівність</a:t>
          </a:r>
          <a:r>
            <a:rPr lang="ru-RU" sz="1800" kern="1200" dirty="0"/>
            <a:t> доступу </a:t>
          </a:r>
          <a:r>
            <a:rPr lang="ru-RU" sz="1800" kern="1200" dirty="0" err="1"/>
            <a:t>клієнта</a:t>
          </a:r>
          <a:r>
            <a:rPr lang="ru-RU" sz="1800" kern="1200" dirty="0"/>
            <a:t> до </a:t>
          </a:r>
          <a:r>
            <a:rPr lang="ru-RU" sz="1800" kern="1200" dirty="0" err="1"/>
            <a:t>інформації</a:t>
          </a:r>
          <a:r>
            <a:rPr lang="ru-RU" sz="1800" kern="1200" dirty="0"/>
            <a:t> про </a:t>
          </a:r>
          <a:r>
            <a:rPr lang="ru-RU" sz="1800" kern="1200" dirty="0" err="1"/>
            <a:t>страхові</a:t>
          </a:r>
          <a:r>
            <a:rPr lang="uk-UA" sz="1800" kern="1200" dirty="0"/>
            <a:t> </a:t>
          </a:r>
          <a:r>
            <a:rPr lang="ru-RU" sz="1800" kern="1200" dirty="0" err="1"/>
            <a:t>або</a:t>
          </a:r>
          <a:r>
            <a:rPr lang="ru-RU" sz="1800" kern="1200" dirty="0"/>
            <a:t> </a:t>
          </a:r>
          <a:r>
            <a:rPr lang="ru-RU" sz="1800" kern="1200" dirty="0" err="1"/>
            <a:t>перестрахові</a:t>
          </a:r>
          <a:r>
            <a:rPr lang="uk-UA" sz="1800" kern="1200" dirty="0"/>
            <a:t> </a:t>
          </a:r>
          <a:r>
            <a:rPr lang="ru-RU" sz="1800" kern="1200" dirty="0" err="1"/>
            <a:t>продукти</a:t>
          </a:r>
          <a:r>
            <a:rPr lang="ru-RU" sz="1800" kern="1200" dirty="0"/>
            <a:t> та </a:t>
          </a:r>
          <a:r>
            <a:rPr lang="ru-RU" sz="1800" kern="1200" dirty="0" err="1"/>
            <a:t>умови</a:t>
          </a:r>
          <a:r>
            <a:rPr lang="ru-RU" sz="1800" kern="1200" dirty="0"/>
            <a:t> </a:t>
          </a:r>
          <a:r>
            <a:rPr lang="ru-RU" sz="1800" kern="1200" dirty="0" err="1"/>
            <a:t>їх</a:t>
          </a:r>
          <a:r>
            <a:rPr lang="ru-RU" sz="1800" kern="1200" dirty="0"/>
            <a:t> </a:t>
          </a:r>
          <a:r>
            <a:rPr lang="ru-RU" sz="1800" kern="1200" dirty="0" err="1"/>
            <a:t>реалізації</a:t>
          </a:r>
          <a:r>
            <a:rPr lang="ru-RU" sz="1800" kern="1200" dirty="0"/>
            <a:t>.</a:t>
          </a:r>
          <a:endParaRPr lang="ru-UA" sz="1800" kern="1200" dirty="0"/>
        </a:p>
      </dsp:txBody>
      <dsp:txXfrm>
        <a:off x="65362" y="2772503"/>
        <a:ext cx="9374332" cy="1208214"/>
      </dsp:txXfrm>
    </dsp:sp>
    <dsp:sp modelId="{3FC786CE-1450-42F8-80D8-7E9894439474}">
      <dsp:nvSpPr>
        <dsp:cNvPr id="0" name=""/>
        <dsp:cNvSpPr/>
      </dsp:nvSpPr>
      <dsp:spPr>
        <a:xfrm>
          <a:off x="0" y="4059762"/>
          <a:ext cx="9505056" cy="1338938"/>
        </a:xfrm>
        <a:prstGeom prst="roundRect">
          <a:avLst/>
        </a:prstGeom>
        <a:solidFill>
          <a:srgbClr val="C00000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just" defTabSz="800100">
            <a:lnSpc>
              <a:spcPct val="10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/>
            <a:t>Страховому </a:t>
          </a:r>
          <a:r>
            <a:rPr lang="ru-RU" sz="1800" kern="1200" dirty="0" err="1"/>
            <a:t>посереднику</a:t>
          </a:r>
          <a:r>
            <a:rPr lang="ru-RU" sz="1800" kern="1200" dirty="0"/>
            <a:t> </a:t>
          </a:r>
          <a:r>
            <a:rPr lang="ru-RU" sz="1800" kern="1200" dirty="0" err="1"/>
            <a:t>забороняється</a:t>
          </a:r>
          <a:r>
            <a:rPr lang="ru-RU" sz="1800" kern="1200" dirty="0"/>
            <a:t> </a:t>
          </a:r>
          <a:r>
            <a:rPr lang="ru-RU" sz="1800" kern="1200" dirty="0" err="1"/>
            <a:t>здійснювати</a:t>
          </a:r>
          <a:r>
            <a:rPr lang="ru-RU" sz="1800" kern="1200" dirty="0"/>
            <a:t> </a:t>
          </a:r>
          <a:r>
            <a:rPr lang="ru-RU" sz="1800" kern="1200" dirty="0" err="1"/>
            <a:t>реалізацію</a:t>
          </a:r>
          <a:r>
            <a:rPr lang="ru-RU" sz="1800" kern="1200" dirty="0"/>
            <a:t> </a:t>
          </a:r>
          <a:r>
            <a:rPr lang="ru-RU" sz="1800" kern="1200" dirty="0" err="1"/>
            <a:t>страхових</a:t>
          </a:r>
          <a:r>
            <a:rPr lang="ru-RU" sz="1800" kern="1200" dirty="0"/>
            <a:t> та</a:t>
          </a:r>
          <a:r>
            <a:rPr lang="uk-UA" sz="1800" kern="1200" dirty="0"/>
            <a:t> </a:t>
          </a:r>
          <a:r>
            <a:rPr lang="ru-RU" sz="1800" kern="1200" dirty="0" err="1"/>
            <a:t>перестрахових</a:t>
          </a:r>
          <a:r>
            <a:rPr lang="uk-UA" sz="1800" kern="1200" dirty="0"/>
            <a:t> </a:t>
          </a:r>
          <a:r>
            <a:rPr lang="ru-RU" sz="1800" kern="1200" dirty="0" err="1"/>
            <a:t>продуктів</a:t>
          </a:r>
          <a:r>
            <a:rPr lang="ru-RU" sz="1800" kern="1200" dirty="0"/>
            <a:t>, </a:t>
          </a:r>
          <a:r>
            <a:rPr lang="ru-RU" sz="1800" kern="1200" dirty="0" err="1"/>
            <a:t>якщо</a:t>
          </a:r>
          <a:r>
            <a:rPr lang="ru-RU" sz="1800" kern="1200" dirty="0"/>
            <a:t> </a:t>
          </a:r>
          <a:r>
            <a:rPr lang="ru-RU" sz="1800" kern="1200" dirty="0" err="1"/>
            <a:t>неможливо</a:t>
          </a:r>
          <a:r>
            <a:rPr lang="ru-RU" sz="1800" kern="1200" dirty="0"/>
            <a:t> </a:t>
          </a:r>
          <a:r>
            <a:rPr lang="ru-RU" sz="1800" kern="1200" dirty="0" err="1"/>
            <a:t>врегулювати</a:t>
          </a:r>
          <a:r>
            <a:rPr lang="ru-RU" sz="1800" kern="1200" dirty="0"/>
            <a:t> </a:t>
          </a:r>
          <a:r>
            <a:rPr lang="ru-RU" sz="1800" kern="1200" dirty="0" err="1"/>
            <a:t>конфлікт</a:t>
          </a:r>
          <a:r>
            <a:rPr lang="ru-RU" sz="1800" kern="1200" dirty="0"/>
            <a:t> </a:t>
          </a:r>
          <a:r>
            <a:rPr lang="ru-RU" sz="1800" kern="1200" dirty="0" err="1"/>
            <a:t>інтересів</a:t>
          </a:r>
          <a:r>
            <a:rPr lang="ru-RU" sz="1800" kern="1200" dirty="0"/>
            <a:t>, </a:t>
          </a:r>
          <a:r>
            <a:rPr lang="ru-RU" sz="1800" kern="1200" dirty="0" err="1"/>
            <a:t>що</a:t>
          </a:r>
          <a:r>
            <a:rPr lang="ru-RU" sz="1800" kern="1200" dirty="0"/>
            <a:t> </a:t>
          </a:r>
          <a:r>
            <a:rPr lang="ru-RU" sz="1800" kern="1200" dirty="0" err="1"/>
            <a:t>може</a:t>
          </a:r>
          <a:r>
            <a:rPr lang="ru-RU" sz="1800" kern="1200" dirty="0"/>
            <a:t> </a:t>
          </a:r>
          <a:r>
            <a:rPr lang="ru-RU" sz="1800" kern="1200" dirty="0" err="1"/>
            <a:t>порушити</a:t>
          </a:r>
          <a:r>
            <a:rPr lang="ru-RU" sz="1800" kern="1200" dirty="0"/>
            <a:t> права </a:t>
          </a:r>
          <a:r>
            <a:rPr lang="ru-RU" sz="1800" kern="1200" dirty="0" err="1"/>
            <a:t>клієнта</a:t>
          </a:r>
          <a:r>
            <a:rPr lang="ru-RU" sz="1800" kern="1200" dirty="0"/>
            <a:t>.</a:t>
          </a:r>
          <a:r>
            <a:rPr lang="ru-RU" sz="500" kern="1200" dirty="0"/>
            <a:t>.</a:t>
          </a:r>
          <a:endParaRPr lang="ru-UA" sz="500" kern="1200" dirty="0"/>
        </a:p>
      </dsp:txBody>
      <dsp:txXfrm>
        <a:off x="65362" y="4125124"/>
        <a:ext cx="9374332" cy="120821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2108" cy="494423"/>
          </a:xfrm>
          <a:prstGeom prst="rect">
            <a:avLst/>
          </a:prstGeom>
        </p:spPr>
        <p:txBody>
          <a:bodyPr vert="horz" lIns="90882" tIns="45441" rIns="90882" bIns="45441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18431" y="0"/>
            <a:ext cx="2922108" cy="494423"/>
          </a:xfrm>
          <a:prstGeom prst="rect">
            <a:avLst/>
          </a:prstGeom>
        </p:spPr>
        <p:txBody>
          <a:bodyPr vert="horz" lIns="90882" tIns="45441" rIns="90882" bIns="45441" rtlCol="0"/>
          <a:lstStyle>
            <a:lvl1pPr algn="r">
              <a:defRPr sz="1200"/>
            </a:lvl1pPr>
          </a:lstStyle>
          <a:p>
            <a:fld id="{D62B2679-C529-4B63-94C6-E372AC01C8C2}" type="datetimeFigureOut">
              <a:rPr lang="ru-RU" smtClean="0"/>
              <a:pPr/>
              <a:t>17.09.2025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98500" y="741363"/>
            <a:ext cx="5345113" cy="37020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882" tIns="45441" rIns="90882" bIns="45441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4212" y="4689910"/>
            <a:ext cx="5393690" cy="4441909"/>
          </a:xfrm>
          <a:prstGeom prst="rect">
            <a:avLst/>
          </a:prstGeom>
        </p:spPr>
        <p:txBody>
          <a:bodyPr vert="horz" lIns="90882" tIns="45441" rIns="90882" bIns="45441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76661"/>
            <a:ext cx="2922108" cy="494423"/>
          </a:xfrm>
          <a:prstGeom prst="rect">
            <a:avLst/>
          </a:prstGeom>
        </p:spPr>
        <p:txBody>
          <a:bodyPr vert="horz" lIns="90882" tIns="45441" rIns="90882" bIns="45441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18431" y="9376661"/>
            <a:ext cx="2922108" cy="494423"/>
          </a:xfrm>
          <a:prstGeom prst="rect">
            <a:avLst/>
          </a:prstGeom>
        </p:spPr>
        <p:txBody>
          <a:bodyPr vert="horz" lIns="90882" tIns="45441" rIns="90882" bIns="45441" rtlCol="0" anchor="b"/>
          <a:lstStyle>
            <a:lvl1pPr algn="r">
              <a:defRPr sz="1200"/>
            </a:lvl1pPr>
          </a:lstStyle>
          <a:p>
            <a:fld id="{FAAF97A9-2CA3-4910-B660-4A82F0F2EBC2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0627110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8BDA7-7B8E-4B0C-8469-338A537B6DE9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53C3EE-C7D0-430B-BD89-B2BAB689889B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CABCB7-EF11-4A93-A416-A3D90FABD38A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6D6A7C-00AC-46DC-B0FB-6627C7B7179D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9385F8-7230-4A00-9267-29AC159909DA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DC6E7B-0651-4E57-A903-EEEF218C453D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B8AD00-B0C5-4F1C-A077-43783575177A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FA7D8C-FE14-40EA-96C2-BEFB8FEEF5FE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070594-EACB-426E-9533-D050F49D77A6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A5DEF1-AD36-410B-BFF1-31A17731ECBB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86ECD4-359F-464A-850B-99DEE5000CE7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7126BD-01FA-471E-8664-ABD445539EA9}" type="datetime1">
              <a:rPr lang="ru-RU" smtClean="0"/>
              <a:pPr/>
              <a:t>17.09.2025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    0 800 700 123      www.bbs.ua</a:t>
            </a: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318ECB-5CF7-4D40-8864-4EB2A04E5D63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452670" y="3071810"/>
            <a:ext cx="2452670" cy="2880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7310454" y="3071810"/>
            <a:ext cx="2595546" cy="2880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6" name="Прямоугольник 5"/>
          <p:cNvSpPr/>
          <p:nvPr/>
        </p:nvSpPr>
        <p:spPr>
          <a:xfrm>
            <a:off x="0" y="3071810"/>
            <a:ext cx="2428892" cy="2880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4881562" y="3071810"/>
            <a:ext cx="2500330" cy="2880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/>
          </a:p>
        </p:txBody>
      </p:sp>
      <p:sp>
        <p:nvSpPr>
          <p:cNvPr id="11" name="Прямоугольник 10"/>
          <p:cNvSpPr/>
          <p:nvPr/>
        </p:nvSpPr>
        <p:spPr>
          <a:xfrm>
            <a:off x="506953" y="4773816"/>
            <a:ext cx="353814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uk-UA" b="1" kern="0" dirty="0">
                <a:solidFill>
                  <a:schemeClr val="bg1">
                    <a:lumMod val="50000"/>
                  </a:schemeClr>
                </a:solidFill>
                <a:cs typeface="Times New Roman" pitchFamily="18" charset="0"/>
              </a:rPr>
              <a:t>ОБЕРІГАЄМО ТЕ, ШО ВИ </a:t>
            </a:r>
            <a:r>
              <a:rPr lang="uk-UA" b="1" kern="0" dirty="0" smtClean="0">
                <a:solidFill>
                  <a:schemeClr val="bg1">
                    <a:lumMod val="50000"/>
                  </a:schemeClr>
                </a:solidFill>
                <a:cs typeface="Times New Roman" pitchFamily="18" charset="0"/>
              </a:rPr>
              <a:t>ЦІНУЄТЕ!</a:t>
            </a:r>
            <a:endParaRPr lang="uk-UA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8" name="Прямоугольник 10">
            <a:extLst>
              <a:ext uri="{FF2B5EF4-FFF2-40B4-BE49-F238E27FC236}">
                <a16:creationId xmlns:a16="http://schemas.microsoft.com/office/drawing/2014/main" xmlns="" id="{06C858A8-6173-4FB5-B92F-5BE743069C2D}"/>
              </a:ext>
            </a:extLst>
          </p:cNvPr>
          <p:cNvSpPr/>
          <p:nvPr/>
        </p:nvSpPr>
        <p:spPr>
          <a:xfrm>
            <a:off x="3152800" y="2005247"/>
            <a:ext cx="6264696" cy="5204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07000"/>
              </a:lnSpc>
              <a:spcAft>
                <a:spcPts val="800"/>
              </a:spcAft>
            </a:pPr>
            <a:r>
              <a:rPr lang="ru-RU" sz="2600" b="1" dirty="0">
                <a:ea typeface="Calibri" panose="020F0502020204030204" pitchFamily="34" charset="0"/>
                <a:cs typeface="Times New Roman" panose="02020603050405020304" pitchFamily="18" charset="0"/>
              </a:rPr>
              <a:t>ПРИНЦИПИ ЗАХИСТУ ПРАВ СПОЖИВАЧІВ </a:t>
            </a:r>
            <a:endParaRPr lang="uk-UA" sz="2600" b="1" dirty="0">
              <a:cs typeface="Times New Roman" panose="02020603050405020304" pitchFamily="18" charset="0"/>
            </a:endParaRPr>
          </a:p>
        </p:txBody>
      </p:sp>
      <p:pic>
        <p:nvPicPr>
          <p:cNvPr id="10" name="Picture 2" descr="Color logo">
            <a:extLst>
              <a:ext uri="{FF2B5EF4-FFF2-40B4-BE49-F238E27FC236}">
                <a16:creationId xmlns:a16="http://schemas.microsoft.com/office/drawing/2014/main" xmlns="" id="{7C412EC3-D390-4E7B-B897-A84642E77CC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6953" y="260648"/>
            <a:ext cx="2786082" cy="10163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Забезпечення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>
                <a:solidFill>
                  <a:prstClr val="white"/>
                </a:solidFill>
                <a:cs typeface="Times New Roman" pitchFamily="18" charset="0"/>
              </a:rPr>
              <a:t>ефективного</a:t>
            </a:r>
            <a:r>
              <a:rPr lang="ru-RU" sz="2300" b="1" kern="0" dirty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>
                <a:solidFill>
                  <a:prstClr val="white"/>
                </a:solidFill>
                <a:cs typeface="Times New Roman" pitchFamily="18" charset="0"/>
              </a:rPr>
              <a:t>захисту</a:t>
            </a:r>
            <a:r>
              <a:rPr lang="ru-RU" sz="2300" b="1" kern="0" dirty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інтересів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>
                <a:solidFill>
                  <a:prstClr val="white"/>
                </a:solidFill>
                <a:cs typeface="Times New Roman" pitchFamily="18" charset="0"/>
              </a:rPr>
              <a:t>клієнтів</a:t>
            </a:r>
            <a:endParaRPr lang="ru-RU" sz="2300" b="1" kern="0" dirty="0">
              <a:solidFill>
                <a:prstClr val="white"/>
              </a:solidFill>
              <a:cs typeface="Times New Roman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488504" y="620688"/>
            <a:ext cx="8928992" cy="59093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 smtClean="0">
                <a:solidFill>
                  <a:srgbClr val="C00000"/>
                </a:solidFill>
              </a:rPr>
              <a:t>Регулятор </a:t>
            </a:r>
            <a:r>
              <a:rPr lang="ru-RU" b="1" dirty="0" err="1">
                <a:solidFill>
                  <a:srgbClr val="C00000"/>
                </a:solidFill>
              </a:rPr>
              <a:t>здійснює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постійний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нагляд</a:t>
            </a:r>
            <a:r>
              <a:rPr lang="ru-RU" b="1" dirty="0">
                <a:solidFill>
                  <a:srgbClr val="C00000"/>
                </a:solidFill>
              </a:rPr>
              <a:t> за </a:t>
            </a:r>
            <a:r>
              <a:rPr lang="ru-RU" b="1" dirty="0" err="1">
                <a:solidFill>
                  <a:srgbClr val="C00000"/>
                </a:solidFill>
              </a:rPr>
              <a:t>дотриманням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учасниками</a:t>
            </a:r>
            <a:r>
              <a:rPr lang="ru-RU" b="1" dirty="0">
                <a:solidFill>
                  <a:srgbClr val="C00000"/>
                </a:solidFill>
              </a:rPr>
              <a:t> ринку </a:t>
            </a:r>
            <a:r>
              <a:rPr lang="ru-RU" b="1" dirty="0" err="1">
                <a:solidFill>
                  <a:srgbClr val="C00000"/>
                </a:solidFill>
              </a:rPr>
              <a:t>вимог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законодавства</a:t>
            </a:r>
            <a:r>
              <a:rPr lang="ru-RU" b="1" dirty="0">
                <a:solidFill>
                  <a:srgbClr val="C00000"/>
                </a:solidFill>
              </a:rPr>
              <a:t> про </a:t>
            </a:r>
            <a:r>
              <a:rPr lang="ru-RU" b="1" dirty="0" err="1">
                <a:solidFill>
                  <a:srgbClr val="C00000"/>
                </a:solidFill>
              </a:rPr>
              <a:t>захист</a:t>
            </a:r>
            <a:r>
              <a:rPr lang="ru-RU" b="1" dirty="0">
                <a:solidFill>
                  <a:srgbClr val="C00000"/>
                </a:solidFill>
              </a:rPr>
              <a:t> прав </a:t>
            </a:r>
            <a:r>
              <a:rPr lang="ru-RU" b="1" dirty="0" err="1">
                <a:solidFill>
                  <a:srgbClr val="C00000"/>
                </a:solidFill>
              </a:rPr>
              <a:t>споживачів</a:t>
            </a:r>
            <a:r>
              <a:rPr lang="ru-RU" b="1" dirty="0">
                <a:solidFill>
                  <a:srgbClr val="C00000"/>
                </a:solidFill>
              </a:rPr>
              <a:t>. </a:t>
            </a:r>
            <a:endParaRPr lang="ru-RU" b="1" dirty="0" smtClean="0">
              <a:solidFill>
                <a:srgbClr val="C00000"/>
              </a:solidFill>
            </a:endParaRPr>
          </a:p>
          <a:p>
            <a:r>
              <a:rPr lang="ru-RU" b="1" dirty="0" err="1" smtClean="0">
                <a:solidFill>
                  <a:prstClr val="black"/>
                </a:solidFill>
              </a:rPr>
              <a:t>Національний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>
                <a:solidFill>
                  <a:prstClr val="black"/>
                </a:solidFill>
              </a:rPr>
              <a:t>банк </a:t>
            </a:r>
            <a:r>
              <a:rPr lang="ru-RU" b="1" dirty="0" err="1">
                <a:solidFill>
                  <a:prstClr val="black"/>
                </a:solidFill>
              </a:rPr>
              <a:t>України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забезпечує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реалізацію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державної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політики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щодо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захисту</a:t>
            </a:r>
            <a:r>
              <a:rPr lang="ru-RU" b="1" dirty="0">
                <a:solidFill>
                  <a:prstClr val="black"/>
                </a:solidFill>
              </a:rPr>
              <a:t> прав </a:t>
            </a:r>
            <a:r>
              <a:rPr lang="ru-RU" b="1" dirty="0" err="1">
                <a:solidFill>
                  <a:prstClr val="black"/>
                </a:solidFill>
              </a:rPr>
              <a:t>споживачів</a:t>
            </a:r>
            <a:r>
              <a:rPr lang="ru-RU" b="1" dirty="0">
                <a:solidFill>
                  <a:prstClr val="black"/>
                </a:solidFill>
              </a:rPr>
              <a:t> у межах </a:t>
            </a:r>
            <a:r>
              <a:rPr lang="ru-RU" b="1" dirty="0" err="1">
                <a:solidFill>
                  <a:prstClr val="black"/>
                </a:solidFill>
              </a:rPr>
              <a:t>своєї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компетенції</a:t>
            </a:r>
            <a:r>
              <a:rPr lang="ru-RU" b="1" dirty="0">
                <a:solidFill>
                  <a:prstClr val="black"/>
                </a:solidFill>
              </a:rPr>
              <a:t>, </a:t>
            </a:r>
            <a:r>
              <a:rPr lang="ru-RU" b="1" dirty="0" err="1">
                <a:solidFill>
                  <a:prstClr val="black"/>
                </a:solidFill>
              </a:rPr>
              <a:t>визначеної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чинним</a:t>
            </a:r>
            <a:r>
              <a:rPr lang="ru-RU" b="1" dirty="0">
                <a:solidFill>
                  <a:prstClr val="black"/>
                </a:solidFill>
              </a:rPr>
              <a:t> законом, та у порядку, </a:t>
            </a:r>
            <a:r>
              <a:rPr lang="ru-RU" b="1" dirty="0" err="1">
                <a:solidFill>
                  <a:prstClr val="black"/>
                </a:solidFill>
              </a:rPr>
              <a:t>встановленому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власними</a:t>
            </a:r>
            <a:r>
              <a:rPr lang="ru-RU" b="1" dirty="0">
                <a:solidFill>
                  <a:prstClr val="black"/>
                </a:solidFill>
              </a:rPr>
              <a:t> нормативно-</a:t>
            </a:r>
            <a:r>
              <a:rPr lang="ru-RU" b="1" dirty="0" err="1">
                <a:solidFill>
                  <a:prstClr val="black"/>
                </a:solidFill>
              </a:rPr>
              <a:t>правовими</a:t>
            </a:r>
            <a:r>
              <a:rPr lang="ru-RU" b="1" dirty="0">
                <a:solidFill>
                  <a:prstClr val="black"/>
                </a:solidFill>
              </a:rPr>
              <a:t> актами. </a:t>
            </a:r>
            <a:endParaRPr lang="ru-RU" b="1" dirty="0" smtClean="0">
              <a:solidFill>
                <a:prstClr val="black"/>
              </a:solidFill>
            </a:endParaRPr>
          </a:p>
          <a:p>
            <a:r>
              <a:rPr lang="ru-RU" b="1" dirty="0" err="1" smtClean="0">
                <a:solidFill>
                  <a:srgbClr val="C00000"/>
                </a:solidFill>
              </a:rPr>
              <a:t>Основні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функції</a:t>
            </a:r>
            <a:r>
              <a:rPr lang="ru-RU" b="1" dirty="0" smtClean="0">
                <a:solidFill>
                  <a:srgbClr val="C00000"/>
                </a:solidFill>
              </a:rPr>
              <a:t> Регулятора</a:t>
            </a:r>
            <a:r>
              <a:rPr lang="ru-RU" b="1" dirty="0" smtClean="0">
                <a:solidFill>
                  <a:prstClr val="black"/>
                </a:solidFill>
              </a:rPr>
              <a:t>:</a:t>
            </a:r>
          </a:p>
          <a:p>
            <a:pPr marL="285750" indent="-285750">
              <a:buFontTx/>
              <a:buChar char="-"/>
            </a:pPr>
            <a:r>
              <a:rPr lang="ru-RU" b="1" dirty="0" err="1" smtClean="0">
                <a:solidFill>
                  <a:prstClr val="black"/>
                </a:solidFill>
              </a:rPr>
              <a:t>Розгляд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 smtClean="0">
                <a:solidFill>
                  <a:prstClr val="black"/>
                </a:solidFill>
              </a:rPr>
              <a:t>заяв</a:t>
            </a:r>
            <a:r>
              <a:rPr lang="ru-RU" b="1" dirty="0" smtClean="0">
                <a:solidFill>
                  <a:prstClr val="black"/>
                </a:solidFill>
              </a:rPr>
              <a:t>, </a:t>
            </a:r>
            <a:r>
              <a:rPr lang="ru-RU" b="1" dirty="0" err="1" smtClean="0">
                <a:solidFill>
                  <a:prstClr val="black"/>
                </a:solidFill>
              </a:rPr>
              <a:t>скарг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>
                <a:solidFill>
                  <a:prstClr val="black"/>
                </a:solidFill>
              </a:rPr>
              <a:t>та </a:t>
            </a:r>
            <a:r>
              <a:rPr lang="ru-RU" b="1" dirty="0" err="1" smtClean="0">
                <a:solidFill>
                  <a:prstClr val="black"/>
                </a:solidFill>
              </a:rPr>
              <a:t>звернень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споживачів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фінансових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послуг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</a:p>
          <a:p>
            <a:pPr marL="285750" indent="-285750">
              <a:buFontTx/>
              <a:buChar char="-"/>
            </a:pPr>
            <a:r>
              <a:rPr lang="ru-RU" b="1" dirty="0" smtClean="0">
                <a:solidFill>
                  <a:prstClr val="black"/>
                </a:solidFill>
              </a:rPr>
              <a:t>У </a:t>
            </a:r>
            <a:r>
              <a:rPr lang="ru-RU" b="1" dirty="0" err="1">
                <a:solidFill>
                  <a:prstClr val="black"/>
                </a:solidFill>
              </a:rPr>
              <a:t>разі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виявлення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порушень</a:t>
            </a:r>
            <a:r>
              <a:rPr lang="ru-RU" b="1" dirty="0">
                <a:solidFill>
                  <a:prstClr val="black"/>
                </a:solidFill>
              </a:rPr>
              <a:t>, </a:t>
            </a:r>
            <a:r>
              <a:rPr lang="ru-RU" b="1" dirty="0" err="1" smtClean="0">
                <a:solidFill>
                  <a:prstClr val="black"/>
                </a:solidFill>
              </a:rPr>
              <a:t>висування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надавачам</a:t>
            </a:r>
            <a:r>
              <a:rPr lang="ru-RU" b="1" dirty="0">
                <a:solidFill>
                  <a:prstClr val="black"/>
                </a:solidFill>
              </a:rPr>
              <a:t> таких </a:t>
            </a:r>
            <a:r>
              <a:rPr lang="ru-RU" b="1" dirty="0" err="1">
                <a:solidFill>
                  <a:prstClr val="black"/>
                </a:solidFill>
              </a:rPr>
              <a:t>послуг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 smtClean="0">
                <a:solidFill>
                  <a:prstClr val="black"/>
                </a:solidFill>
              </a:rPr>
              <a:t>вимог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>
                <a:solidFill>
                  <a:prstClr val="black"/>
                </a:solidFill>
              </a:rPr>
              <a:t>про </a:t>
            </a:r>
            <a:r>
              <a:rPr lang="ru-RU" b="1" dirty="0" err="1">
                <a:solidFill>
                  <a:prstClr val="black"/>
                </a:solidFill>
              </a:rPr>
              <a:t>усунення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виявлених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недоліків</a:t>
            </a:r>
            <a:r>
              <a:rPr lang="ru-RU" b="1" dirty="0">
                <a:solidFill>
                  <a:prstClr val="black"/>
                </a:solidFill>
              </a:rPr>
              <a:t> та/</a:t>
            </a:r>
            <a:r>
              <a:rPr lang="ru-RU" b="1" dirty="0" err="1">
                <a:solidFill>
                  <a:prstClr val="black"/>
                </a:solidFill>
              </a:rPr>
              <a:t>або</a:t>
            </a:r>
            <a:r>
              <a:rPr lang="ru-RU" b="1" dirty="0">
                <a:solidFill>
                  <a:prstClr val="black"/>
                </a:solidFill>
              </a:rPr>
              <a:t> про </a:t>
            </a:r>
            <a:r>
              <a:rPr lang="ru-RU" b="1" dirty="0" err="1">
                <a:solidFill>
                  <a:prstClr val="black"/>
                </a:solidFill>
              </a:rPr>
              <a:t>недопущення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їх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повторення</a:t>
            </a:r>
            <a:r>
              <a:rPr lang="ru-RU" b="1" dirty="0">
                <a:solidFill>
                  <a:prstClr val="black"/>
                </a:solidFill>
              </a:rPr>
              <a:t> у </a:t>
            </a:r>
            <a:r>
              <a:rPr lang="ru-RU" b="1" dirty="0" err="1" smtClean="0">
                <a:solidFill>
                  <a:prstClr val="black"/>
                </a:solidFill>
              </a:rPr>
              <a:t>майбутньому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>
                <a:solidFill>
                  <a:prstClr val="black"/>
                </a:solidFill>
              </a:rPr>
              <a:t>Порядок </a:t>
            </a:r>
            <a:r>
              <a:rPr lang="ru-RU" b="1" dirty="0" err="1">
                <a:solidFill>
                  <a:prstClr val="black"/>
                </a:solidFill>
              </a:rPr>
              <a:t>розгляду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надавачами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фінансових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послуг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звернень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споживачів</a:t>
            </a:r>
            <a:r>
              <a:rPr lang="ru-RU" b="1" dirty="0">
                <a:solidFill>
                  <a:prstClr val="black"/>
                </a:solidFill>
              </a:rPr>
              <a:t> та </a:t>
            </a:r>
            <a:r>
              <a:rPr lang="ru-RU" b="1" dirty="0" err="1">
                <a:solidFill>
                  <a:prstClr val="black"/>
                </a:solidFill>
              </a:rPr>
              <a:t>проведення</a:t>
            </a:r>
            <a:r>
              <a:rPr lang="ru-RU" b="1" dirty="0">
                <a:solidFill>
                  <a:prstClr val="black"/>
                </a:solidFill>
              </a:rPr>
              <a:t> ними </a:t>
            </a:r>
            <a:r>
              <a:rPr lang="ru-RU" b="1" dirty="0" err="1">
                <a:solidFill>
                  <a:prstClr val="black"/>
                </a:solidFill>
              </a:rPr>
              <a:t>особистого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прийому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споживачів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також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визначається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нормативноправовими</a:t>
            </a:r>
            <a:r>
              <a:rPr lang="ru-RU" b="1" dirty="0">
                <a:solidFill>
                  <a:prstClr val="black"/>
                </a:solidFill>
              </a:rPr>
              <a:t> актами Регулятора. </a:t>
            </a:r>
            <a:endParaRPr lang="ru-RU" b="1" dirty="0" smtClean="0">
              <a:solidFill>
                <a:prstClr val="black"/>
              </a:solidFill>
            </a:endParaRPr>
          </a:p>
          <a:p>
            <a:pPr marL="285750" indent="-285750">
              <a:buFontTx/>
              <a:buChar char="-"/>
            </a:pPr>
            <a:r>
              <a:rPr lang="ru-RU" b="1" dirty="0" err="1" smtClean="0">
                <a:solidFill>
                  <a:prstClr val="black"/>
                </a:solidFill>
              </a:rPr>
              <a:t>Здійснення</a:t>
            </a:r>
            <a:r>
              <a:rPr lang="ru-RU" b="1" dirty="0" smtClean="0">
                <a:solidFill>
                  <a:prstClr val="black"/>
                </a:solidFill>
              </a:rPr>
              <a:t> контролю </a:t>
            </a:r>
            <a:r>
              <a:rPr lang="ru-RU" b="1" dirty="0">
                <a:solidFill>
                  <a:prstClr val="black"/>
                </a:solidFill>
              </a:rPr>
              <a:t>за </a:t>
            </a:r>
            <a:r>
              <a:rPr lang="ru-RU" b="1" dirty="0" err="1">
                <a:solidFill>
                  <a:prstClr val="black"/>
                </a:solidFill>
              </a:rPr>
              <a:t>дотриманням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законодавства</a:t>
            </a:r>
            <a:r>
              <a:rPr lang="ru-RU" b="1" dirty="0">
                <a:solidFill>
                  <a:prstClr val="black"/>
                </a:solidFill>
              </a:rPr>
              <a:t> про рекламу (в </a:t>
            </a:r>
            <a:r>
              <a:rPr lang="ru-RU" b="1" dirty="0" err="1">
                <a:solidFill>
                  <a:prstClr val="black"/>
                </a:solidFill>
              </a:rPr>
              <a:t>частині</a:t>
            </a:r>
            <a:r>
              <a:rPr lang="ru-RU" b="1" dirty="0">
                <a:solidFill>
                  <a:prstClr val="black"/>
                </a:solidFill>
              </a:rPr>
              <a:t>, </a:t>
            </a:r>
            <a:r>
              <a:rPr lang="ru-RU" b="1" dirty="0" err="1">
                <a:solidFill>
                  <a:prstClr val="black"/>
                </a:solidFill>
              </a:rPr>
              <a:t>що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стосується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реклами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фінансових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послуг</a:t>
            </a:r>
            <a:r>
              <a:rPr lang="ru-RU" b="1" dirty="0">
                <a:solidFill>
                  <a:prstClr val="black"/>
                </a:solidFill>
              </a:rPr>
              <a:t>) та за порядком </a:t>
            </a:r>
            <a:r>
              <a:rPr lang="ru-RU" b="1" dirty="0" err="1">
                <a:solidFill>
                  <a:prstClr val="black"/>
                </a:solidFill>
              </a:rPr>
              <a:t>поширення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інформації</a:t>
            </a:r>
            <a:r>
              <a:rPr lang="ru-RU" b="1" dirty="0">
                <a:solidFill>
                  <a:prstClr val="black"/>
                </a:solidFill>
              </a:rPr>
              <a:t> про </a:t>
            </a:r>
            <a:r>
              <a:rPr lang="ru-RU" b="1" dirty="0" err="1">
                <a:solidFill>
                  <a:prstClr val="black"/>
                </a:solidFill>
              </a:rPr>
              <a:t>фінансові</a:t>
            </a:r>
            <a:r>
              <a:rPr lang="ru-RU" b="1" dirty="0">
                <a:solidFill>
                  <a:prstClr val="black"/>
                </a:solidFill>
              </a:rPr>
              <a:t> та </a:t>
            </a:r>
            <a:r>
              <a:rPr lang="ru-RU" b="1" dirty="0" err="1">
                <a:solidFill>
                  <a:prstClr val="black"/>
                </a:solidFill>
              </a:rPr>
              <a:t>супровідні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послуги</a:t>
            </a:r>
            <a:r>
              <a:rPr lang="ru-RU" b="1" dirty="0">
                <a:solidFill>
                  <a:prstClr val="black"/>
                </a:solidFill>
              </a:rPr>
              <a:t>. </a:t>
            </a:r>
            <a:endParaRPr lang="ru-RU" b="1" dirty="0" smtClean="0">
              <a:solidFill>
                <a:prstClr val="black"/>
              </a:solidFill>
            </a:endParaRPr>
          </a:p>
          <a:p>
            <a:pPr marL="285750" indent="-285750">
              <a:buFontTx/>
              <a:buChar char="-"/>
            </a:pPr>
            <a:r>
              <a:rPr lang="ru-RU" b="1" dirty="0" err="1" smtClean="0">
                <a:solidFill>
                  <a:prstClr val="black"/>
                </a:solidFill>
              </a:rPr>
              <a:t>Застосування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>
                <a:solidFill>
                  <a:prstClr val="black"/>
                </a:solidFill>
              </a:rPr>
              <a:t>до </a:t>
            </a:r>
            <a:r>
              <a:rPr lang="ru-RU" b="1" dirty="0" err="1">
                <a:solidFill>
                  <a:prstClr val="black"/>
                </a:solidFill>
              </a:rPr>
              <a:t>надавачів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фінансових</a:t>
            </a:r>
            <a:r>
              <a:rPr lang="ru-RU" b="1" dirty="0">
                <a:solidFill>
                  <a:prstClr val="black"/>
                </a:solidFill>
              </a:rPr>
              <a:t> та </a:t>
            </a:r>
            <a:r>
              <a:rPr lang="ru-RU" b="1" dirty="0" err="1">
                <a:solidFill>
                  <a:prstClr val="black"/>
                </a:solidFill>
              </a:rPr>
              <a:t>супровідних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послуг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 smtClean="0">
                <a:solidFill>
                  <a:prstClr val="black"/>
                </a:solidFill>
              </a:rPr>
              <a:t>заходів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впливу</a:t>
            </a:r>
            <a:r>
              <a:rPr lang="ru-RU" b="1" dirty="0">
                <a:solidFill>
                  <a:prstClr val="black"/>
                </a:solidFill>
              </a:rPr>
              <a:t>, </a:t>
            </a:r>
            <a:r>
              <a:rPr lang="ru-RU" b="1" dirty="0" err="1" smtClean="0">
                <a:solidFill>
                  <a:prstClr val="black"/>
                </a:solidFill>
              </a:rPr>
              <a:t>коригувальних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 smtClean="0">
                <a:solidFill>
                  <a:prstClr val="black"/>
                </a:solidFill>
              </a:rPr>
              <a:t>заходів</a:t>
            </a:r>
            <a:r>
              <a:rPr lang="ru-RU" b="1" dirty="0" smtClean="0">
                <a:solidFill>
                  <a:prstClr val="black"/>
                </a:solidFill>
              </a:rPr>
              <a:t>, </a:t>
            </a:r>
            <a:r>
              <a:rPr lang="ru-RU" b="1" dirty="0" err="1" smtClean="0">
                <a:solidFill>
                  <a:prstClr val="black"/>
                </a:solidFill>
              </a:rPr>
              <a:t>заходів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раннього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втручання</a:t>
            </a:r>
            <a:r>
              <a:rPr lang="ru-RU" b="1" dirty="0">
                <a:solidFill>
                  <a:prstClr val="black"/>
                </a:solidFill>
              </a:rPr>
              <a:t> та/</a:t>
            </a:r>
            <a:r>
              <a:rPr lang="ru-RU" b="1" dirty="0" err="1">
                <a:solidFill>
                  <a:prstClr val="black"/>
                </a:solidFill>
              </a:rPr>
              <a:t>або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 smtClean="0">
                <a:solidFill>
                  <a:prstClr val="black"/>
                </a:solidFill>
              </a:rPr>
              <a:t>застосування</a:t>
            </a:r>
            <a:r>
              <a:rPr lang="ru-RU" b="1" dirty="0" smtClean="0">
                <a:solidFill>
                  <a:prstClr val="black"/>
                </a:solidFill>
              </a:rPr>
              <a:t> до </a:t>
            </a:r>
            <a:r>
              <a:rPr lang="ru-RU" b="1" dirty="0" err="1">
                <a:solidFill>
                  <a:prstClr val="black"/>
                </a:solidFill>
              </a:rPr>
              <a:t>посадових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осіб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юридичної</a:t>
            </a:r>
            <a:r>
              <a:rPr lang="ru-RU" b="1" dirty="0">
                <a:solidFill>
                  <a:prstClr val="black"/>
                </a:solidFill>
              </a:rPr>
              <a:t> особи </a:t>
            </a:r>
            <a:r>
              <a:rPr lang="ru-RU" b="1" dirty="0" err="1">
                <a:solidFill>
                  <a:prstClr val="black"/>
                </a:solidFill>
              </a:rPr>
              <a:t>або</a:t>
            </a:r>
            <a:r>
              <a:rPr lang="ru-RU" b="1" dirty="0">
                <a:solidFill>
                  <a:prstClr val="black"/>
                </a:solidFill>
              </a:rPr>
              <a:t> до </a:t>
            </a:r>
            <a:r>
              <a:rPr lang="ru-RU" b="1" dirty="0" err="1">
                <a:solidFill>
                  <a:prstClr val="black"/>
                </a:solidFill>
              </a:rPr>
              <a:t>фізичних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осіб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підприємців</a:t>
            </a:r>
            <a:r>
              <a:rPr lang="ru-RU" b="1" dirty="0">
                <a:solidFill>
                  <a:prstClr val="black"/>
                </a:solidFill>
              </a:rPr>
              <a:t>, </a:t>
            </a:r>
            <a:r>
              <a:rPr lang="ru-RU" b="1" dirty="0" err="1">
                <a:solidFill>
                  <a:prstClr val="black"/>
                </a:solidFill>
              </a:rPr>
              <a:t>які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надають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фінансові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або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супровідні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послуги</a:t>
            </a:r>
            <a:r>
              <a:rPr lang="ru-RU" b="1" dirty="0">
                <a:solidFill>
                  <a:prstClr val="black"/>
                </a:solidFill>
              </a:rPr>
              <a:t>, </a:t>
            </a:r>
            <a:r>
              <a:rPr lang="ru-RU" b="1" dirty="0" err="1">
                <a:solidFill>
                  <a:prstClr val="black"/>
                </a:solidFill>
              </a:rPr>
              <a:t>адміністративні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стягнення</a:t>
            </a:r>
            <a:r>
              <a:rPr lang="ru-RU" b="1" dirty="0">
                <a:solidFill>
                  <a:prstClr val="black"/>
                </a:solidFill>
              </a:rPr>
              <a:t> у </a:t>
            </a:r>
            <a:r>
              <a:rPr lang="ru-RU" b="1" dirty="0" err="1">
                <a:solidFill>
                  <a:prstClr val="black"/>
                </a:solidFill>
              </a:rPr>
              <a:t>разі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виявлення</a:t>
            </a:r>
            <a:r>
              <a:rPr lang="ru-RU" b="1" dirty="0">
                <a:solidFill>
                  <a:prstClr val="black"/>
                </a:solidFill>
              </a:rPr>
              <a:t> за результатами </a:t>
            </a:r>
            <a:r>
              <a:rPr lang="ru-RU" b="1" dirty="0" err="1">
                <a:solidFill>
                  <a:prstClr val="black"/>
                </a:solidFill>
              </a:rPr>
              <a:t>розгляду</a:t>
            </a:r>
            <a:r>
              <a:rPr lang="ru-RU" b="1" dirty="0">
                <a:solidFill>
                  <a:prstClr val="black"/>
                </a:solidFill>
              </a:rPr>
              <a:t> справ про </a:t>
            </a:r>
            <a:r>
              <a:rPr lang="ru-RU" b="1" dirty="0" err="1">
                <a:solidFill>
                  <a:prstClr val="black"/>
                </a:solidFill>
              </a:rPr>
              <a:t>порушення</a:t>
            </a:r>
            <a:r>
              <a:rPr lang="ru-RU" b="1" dirty="0">
                <a:solidFill>
                  <a:prstClr val="black"/>
                </a:solidFill>
              </a:rPr>
              <a:t> прав </a:t>
            </a:r>
            <a:r>
              <a:rPr lang="ru-RU" b="1" dirty="0" err="1">
                <a:solidFill>
                  <a:prstClr val="black"/>
                </a:solidFill>
              </a:rPr>
              <a:t>споживачів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фактів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порушень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вимог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законодавства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України</a:t>
            </a:r>
            <a:r>
              <a:rPr lang="ru-RU" b="1" dirty="0">
                <a:solidFill>
                  <a:prstClr val="black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37280763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Забезпечення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>
                <a:solidFill>
                  <a:prstClr val="white"/>
                </a:solidFill>
                <a:cs typeface="Times New Roman" pitchFamily="18" charset="0"/>
              </a:rPr>
              <a:t>ефективного</a:t>
            </a:r>
            <a:r>
              <a:rPr lang="ru-RU" sz="2300" b="1" kern="0" dirty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>
                <a:solidFill>
                  <a:prstClr val="white"/>
                </a:solidFill>
                <a:cs typeface="Times New Roman" pitchFamily="18" charset="0"/>
              </a:rPr>
              <a:t>захисту</a:t>
            </a:r>
            <a:r>
              <a:rPr lang="ru-RU" sz="2300" b="1" kern="0" dirty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інтересів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>
                <a:solidFill>
                  <a:prstClr val="white"/>
                </a:solidFill>
                <a:cs typeface="Times New Roman" pitchFamily="18" charset="0"/>
              </a:rPr>
              <a:t>клієнтів</a:t>
            </a:r>
            <a:endParaRPr lang="ru-RU" sz="2300" b="1" kern="0" dirty="0">
              <a:solidFill>
                <a:prstClr val="white"/>
              </a:solidFill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480080" y="764704"/>
            <a:ext cx="8856984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 err="1" smtClean="0">
                <a:solidFill>
                  <a:srgbClr val="C00000"/>
                </a:solidFill>
              </a:rPr>
              <a:t>Основні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функції</a:t>
            </a:r>
            <a:r>
              <a:rPr lang="ru-RU" b="1" dirty="0" smtClean="0">
                <a:solidFill>
                  <a:srgbClr val="C00000"/>
                </a:solidFill>
              </a:rPr>
              <a:t> Регулятора:</a:t>
            </a:r>
          </a:p>
          <a:p>
            <a:endParaRPr lang="ru-RU" b="1" dirty="0" smtClean="0">
              <a:solidFill>
                <a:srgbClr val="C00000"/>
              </a:solidFill>
            </a:endParaRPr>
          </a:p>
          <a:p>
            <a:pPr marL="285750" indent="-285750">
              <a:buFontTx/>
              <a:buChar char="-"/>
            </a:pPr>
            <a:r>
              <a:rPr lang="ru-RU" b="1" dirty="0" err="1" smtClean="0">
                <a:solidFill>
                  <a:prstClr val="black"/>
                </a:solidFill>
              </a:rPr>
              <a:t>Перевірка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дотримання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надавачами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фінансових</a:t>
            </a:r>
            <a:r>
              <a:rPr lang="ru-RU" b="1" dirty="0">
                <a:solidFill>
                  <a:prstClr val="black"/>
                </a:solidFill>
              </a:rPr>
              <a:t> та </a:t>
            </a:r>
            <a:r>
              <a:rPr lang="ru-RU" b="1" dirty="0" err="1">
                <a:solidFill>
                  <a:prstClr val="black"/>
                </a:solidFill>
              </a:rPr>
              <a:t>супровідних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послуг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встановлених</a:t>
            </a:r>
            <a:r>
              <a:rPr lang="ru-RU" b="1" dirty="0">
                <a:solidFill>
                  <a:prstClr val="black"/>
                </a:solidFill>
              </a:rPr>
              <a:t> правил </a:t>
            </a:r>
            <a:r>
              <a:rPr lang="ru-RU" b="1" dirty="0" err="1">
                <a:solidFill>
                  <a:prstClr val="black"/>
                </a:solidFill>
              </a:rPr>
              <a:t>надання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фінансових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послуг</a:t>
            </a:r>
            <a:r>
              <a:rPr lang="ru-RU" b="1" dirty="0">
                <a:solidFill>
                  <a:prstClr val="black"/>
                </a:solidFill>
              </a:rPr>
              <a:t> та чинного </a:t>
            </a:r>
            <a:r>
              <a:rPr lang="ru-RU" b="1" dirty="0" err="1">
                <a:solidFill>
                  <a:prstClr val="black"/>
                </a:solidFill>
              </a:rPr>
              <a:t>законодавства</a:t>
            </a:r>
            <a:r>
              <a:rPr lang="ru-RU" b="1" dirty="0">
                <a:solidFill>
                  <a:prstClr val="black"/>
                </a:solidFill>
              </a:rPr>
              <a:t> про </a:t>
            </a:r>
            <a:r>
              <a:rPr lang="ru-RU" b="1" dirty="0" err="1">
                <a:solidFill>
                  <a:prstClr val="black"/>
                </a:solidFill>
              </a:rPr>
              <a:t>захист</a:t>
            </a:r>
            <a:r>
              <a:rPr lang="ru-RU" b="1" dirty="0">
                <a:solidFill>
                  <a:prstClr val="black"/>
                </a:solidFill>
              </a:rPr>
              <a:t> прав </a:t>
            </a:r>
            <a:r>
              <a:rPr lang="ru-RU" b="1" dirty="0" err="1">
                <a:solidFill>
                  <a:prstClr val="black"/>
                </a:solidFill>
              </a:rPr>
              <a:t>споживачів</a:t>
            </a:r>
            <a:r>
              <a:rPr lang="ru-RU" b="1" dirty="0">
                <a:solidFill>
                  <a:prstClr val="black"/>
                </a:solidFill>
              </a:rPr>
              <a:t>. </a:t>
            </a:r>
          </a:p>
          <a:p>
            <a:pPr marL="285750" indent="-285750">
              <a:buFontTx/>
              <a:buChar char="-"/>
            </a:pPr>
            <a:r>
              <a:rPr lang="ru-RU" b="1" dirty="0" err="1" smtClean="0">
                <a:solidFill>
                  <a:prstClr val="black"/>
                </a:solidFill>
              </a:rPr>
              <a:t>Надання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 smtClean="0">
                <a:solidFill>
                  <a:prstClr val="black"/>
                </a:solidFill>
              </a:rPr>
              <a:t>практичних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 smtClean="0">
                <a:solidFill>
                  <a:prstClr val="black"/>
                </a:solidFill>
              </a:rPr>
              <a:t>рекомендацій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 smtClean="0">
                <a:solidFill>
                  <a:prstClr val="black"/>
                </a:solidFill>
              </a:rPr>
              <a:t>щодо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ефективного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захисту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smtClean="0">
                <a:solidFill>
                  <a:prstClr val="black"/>
                </a:solidFill>
              </a:rPr>
              <a:t>прав </a:t>
            </a:r>
            <a:r>
              <a:rPr lang="ru-RU" b="1" dirty="0" err="1" smtClean="0">
                <a:solidFill>
                  <a:prstClr val="black"/>
                </a:solidFill>
              </a:rPr>
              <a:t>споживачів</a:t>
            </a:r>
            <a:r>
              <a:rPr lang="ru-RU" b="1" dirty="0" smtClean="0">
                <a:solidFill>
                  <a:prstClr val="black"/>
                </a:solidFill>
              </a:rPr>
              <a:t> та </a:t>
            </a:r>
            <a:r>
              <a:rPr lang="ru-RU" b="1" dirty="0" err="1">
                <a:solidFill>
                  <a:prstClr val="black"/>
                </a:solidFill>
              </a:rPr>
              <a:t>законних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інтересів</a:t>
            </a:r>
            <a:r>
              <a:rPr lang="ru-RU" b="1" dirty="0">
                <a:solidFill>
                  <a:prstClr val="black"/>
                </a:solidFill>
              </a:rPr>
              <a:t>, у тому </a:t>
            </a:r>
            <a:r>
              <a:rPr lang="ru-RU" b="1" dirty="0" err="1">
                <a:solidFill>
                  <a:prstClr val="black"/>
                </a:solidFill>
              </a:rPr>
              <a:t>числі</a:t>
            </a:r>
            <a:r>
              <a:rPr lang="ru-RU" b="1" dirty="0">
                <a:solidFill>
                  <a:prstClr val="black"/>
                </a:solidFill>
              </a:rPr>
              <a:t> з </a:t>
            </a:r>
            <a:r>
              <a:rPr lang="ru-RU" b="1" dirty="0" err="1">
                <a:solidFill>
                  <a:prstClr val="black"/>
                </a:solidFill>
              </a:rPr>
              <a:t>питань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підвищення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рівня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фінансової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обізнаності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клієнтів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щодо</a:t>
            </a:r>
            <a:r>
              <a:rPr lang="ru-RU" b="1" dirty="0">
                <a:solidFill>
                  <a:prstClr val="black"/>
                </a:solidFill>
              </a:rPr>
              <a:t> умов </a:t>
            </a:r>
            <a:r>
              <a:rPr lang="ru-RU" b="1" dirty="0" err="1">
                <a:solidFill>
                  <a:prstClr val="black"/>
                </a:solidFill>
              </a:rPr>
              <a:t>фінансових</a:t>
            </a:r>
            <a:r>
              <a:rPr lang="ru-RU" b="1" dirty="0">
                <a:solidFill>
                  <a:prstClr val="black"/>
                </a:solidFill>
              </a:rPr>
              <a:t> та/</a:t>
            </a:r>
            <a:r>
              <a:rPr lang="ru-RU" b="1" dirty="0" err="1">
                <a:solidFill>
                  <a:prstClr val="black"/>
                </a:solidFill>
              </a:rPr>
              <a:t>або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супровідних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послуг</a:t>
            </a:r>
            <a:r>
              <a:rPr lang="ru-RU" b="1" dirty="0">
                <a:solidFill>
                  <a:prstClr val="black"/>
                </a:solidFill>
              </a:rPr>
              <a:t>. </a:t>
            </a:r>
            <a:endParaRPr lang="ru-RU" b="1" dirty="0" smtClean="0">
              <a:solidFill>
                <a:prstClr val="black"/>
              </a:solidFill>
            </a:endParaRPr>
          </a:p>
          <a:p>
            <a:pPr marL="285750" indent="-285750">
              <a:buFontTx/>
              <a:buChar char="-"/>
            </a:pPr>
            <a:r>
              <a:rPr lang="ru-RU" b="1" dirty="0" err="1" smtClean="0">
                <a:solidFill>
                  <a:prstClr val="black"/>
                </a:solidFill>
              </a:rPr>
              <a:t>Забезпечення</a:t>
            </a:r>
            <a:r>
              <a:rPr lang="ru-RU" b="1" dirty="0" smtClean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проведення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системної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роз’яснювальної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роботи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серед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населення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щодо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механізмів</a:t>
            </a:r>
            <a:r>
              <a:rPr lang="ru-RU" b="1" dirty="0">
                <a:solidFill>
                  <a:prstClr val="black"/>
                </a:solidFill>
              </a:rPr>
              <a:t> та </a:t>
            </a:r>
            <a:r>
              <a:rPr lang="ru-RU" b="1" dirty="0" err="1">
                <a:solidFill>
                  <a:prstClr val="black"/>
                </a:solidFill>
              </a:rPr>
              <a:t>способів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захисту</a:t>
            </a:r>
            <a:r>
              <a:rPr lang="ru-RU" b="1" dirty="0">
                <a:solidFill>
                  <a:prstClr val="black"/>
                </a:solidFill>
              </a:rPr>
              <a:t> прав </a:t>
            </a:r>
            <a:r>
              <a:rPr lang="ru-RU" b="1" dirty="0" err="1">
                <a:solidFill>
                  <a:prstClr val="black"/>
                </a:solidFill>
              </a:rPr>
              <a:t>споживачів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фінансових</a:t>
            </a:r>
            <a:r>
              <a:rPr lang="ru-RU" b="1" dirty="0">
                <a:solidFill>
                  <a:prstClr val="black"/>
                </a:solidFill>
              </a:rPr>
              <a:t> </a:t>
            </a:r>
            <a:r>
              <a:rPr lang="ru-RU" b="1" dirty="0" err="1">
                <a:solidFill>
                  <a:prstClr val="black"/>
                </a:solidFill>
              </a:rPr>
              <a:t>послуг</a:t>
            </a:r>
            <a:r>
              <a:rPr lang="ru-RU" b="1" dirty="0">
                <a:solidFill>
                  <a:prstClr val="black"/>
                </a:solidFill>
              </a:rPr>
              <a:t>. </a:t>
            </a:r>
            <a:endParaRPr lang="ru-RU" b="1" dirty="0" smtClean="0">
              <a:solidFill>
                <a:prstClr val="black"/>
              </a:solidFill>
            </a:endParaRPr>
          </a:p>
          <a:p>
            <a:pPr marL="285750" indent="-285750">
              <a:buFontTx/>
              <a:buChar char="-"/>
            </a:pPr>
            <a:endParaRPr lang="ru-RU" b="1" dirty="0" smtClean="0">
              <a:solidFill>
                <a:prstClr val="black"/>
              </a:solidFill>
            </a:endParaRPr>
          </a:p>
          <a:p>
            <a:r>
              <a:rPr lang="ru-RU" b="1" dirty="0" smtClean="0">
                <a:solidFill>
                  <a:srgbClr val="C00000"/>
                </a:solidFill>
              </a:rPr>
              <a:t>У </a:t>
            </a:r>
            <a:r>
              <a:rPr lang="ru-RU" b="1" dirty="0" err="1" smtClean="0">
                <a:solidFill>
                  <a:srgbClr val="C00000"/>
                </a:solidFill>
              </a:rPr>
              <a:t>сфері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страхування</a:t>
            </a:r>
            <a:r>
              <a:rPr lang="ru-RU" b="1" dirty="0">
                <a:solidFill>
                  <a:srgbClr val="C00000"/>
                </a:solidFill>
              </a:rPr>
              <a:t>, метою державного </a:t>
            </a:r>
            <a:r>
              <a:rPr lang="ru-RU" b="1" dirty="0" err="1">
                <a:solidFill>
                  <a:srgbClr val="C00000"/>
                </a:solidFill>
              </a:rPr>
              <a:t>регулювання</a:t>
            </a:r>
            <a:r>
              <a:rPr lang="ru-RU" b="1" dirty="0">
                <a:solidFill>
                  <a:srgbClr val="C00000"/>
                </a:solidFill>
              </a:rPr>
              <a:t> та </a:t>
            </a:r>
            <a:r>
              <a:rPr lang="ru-RU" b="1" dirty="0" err="1">
                <a:solidFill>
                  <a:srgbClr val="C00000"/>
                </a:solidFill>
              </a:rPr>
              <a:t>нагляду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що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здійснюється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Національним</a:t>
            </a:r>
            <a:r>
              <a:rPr lang="ru-RU" b="1" dirty="0">
                <a:solidFill>
                  <a:srgbClr val="C00000"/>
                </a:solidFill>
              </a:rPr>
              <a:t> банком </a:t>
            </a:r>
            <a:r>
              <a:rPr lang="ru-RU" b="1" dirty="0" err="1">
                <a:solidFill>
                  <a:srgbClr val="C00000"/>
                </a:solidFill>
              </a:rPr>
              <a:t>України</a:t>
            </a:r>
            <a:r>
              <a:rPr lang="ru-RU" b="1" dirty="0">
                <a:solidFill>
                  <a:srgbClr val="C00000"/>
                </a:solidFill>
              </a:rPr>
              <a:t>, є </a:t>
            </a:r>
            <a:r>
              <a:rPr lang="ru-RU" b="1" dirty="0" err="1">
                <a:solidFill>
                  <a:srgbClr val="C00000"/>
                </a:solidFill>
              </a:rPr>
              <a:t>забезпечення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повної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відповідності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діяльності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із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страхування</a:t>
            </a:r>
            <a:r>
              <a:rPr lang="ru-RU" b="1" dirty="0">
                <a:solidFill>
                  <a:srgbClr val="C00000"/>
                </a:solidFill>
              </a:rPr>
              <a:t> чинному </a:t>
            </a:r>
            <a:r>
              <a:rPr lang="ru-RU" b="1" dirty="0" err="1">
                <a:solidFill>
                  <a:srgbClr val="C00000"/>
                </a:solidFill>
              </a:rPr>
              <a:t>законодавству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України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передусім</a:t>
            </a:r>
            <a:r>
              <a:rPr lang="ru-RU" b="1" dirty="0">
                <a:solidFill>
                  <a:srgbClr val="C00000"/>
                </a:solidFill>
              </a:rPr>
              <a:t> в </a:t>
            </a:r>
            <a:r>
              <a:rPr lang="ru-RU" b="1" dirty="0" err="1">
                <a:solidFill>
                  <a:srgbClr val="C00000"/>
                </a:solidFill>
              </a:rPr>
              <a:t>цілях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надійного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захисту</a:t>
            </a:r>
            <a:r>
              <a:rPr lang="ru-RU" b="1" dirty="0">
                <a:solidFill>
                  <a:srgbClr val="C00000"/>
                </a:solidFill>
              </a:rPr>
              <a:t> прав та </a:t>
            </a:r>
            <a:r>
              <a:rPr lang="ru-RU" b="1" dirty="0" err="1">
                <a:solidFill>
                  <a:srgbClr val="C00000"/>
                </a:solidFill>
              </a:rPr>
              <a:t>законних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інтересів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клієнтів</a:t>
            </a:r>
            <a:r>
              <a:rPr lang="ru-RU" b="1" dirty="0">
                <a:solidFill>
                  <a:srgbClr val="C00000"/>
                </a:solidFill>
              </a:rPr>
              <a:t> (у тому </a:t>
            </a:r>
            <a:r>
              <a:rPr lang="ru-RU" b="1" dirty="0" err="1">
                <a:solidFill>
                  <a:srgbClr val="C00000"/>
                </a:solidFill>
              </a:rPr>
              <a:t>числі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споживачів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страхувальників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застрахованих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осіб</a:t>
            </a:r>
            <a:r>
              <a:rPr lang="ru-RU" b="1" dirty="0">
                <a:solidFill>
                  <a:srgbClr val="C00000"/>
                </a:solidFill>
              </a:rPr>
              <a:t> та </a:t>
            </a:r>
            <a:r>
              <a:rPr lang="ru-RU" b="1" dirty="0" err="1">
                <a:solidFill>
                  <a:srgbClr val="C00000"/>
                </a:solidFill>
              </a:rPr>
              <a:t>вигодонабувачів</a:t>
            </a:r>
            <a:r>
              <a:rPr lang="ru-RU" b="1" dirty="0">
                <a:solidFill>
                  <a:srgbClr val="C00000"/>
                </a:solidFill>
              </a:rPr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384235440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ru-RU" sz="2300" b="1" kern="0" dirty="0">
                <a:solidFill>
                  <a:prstClr val="white"/>
                </a:solidFill>
                <a:cs typeface="Times New Roman" pitchFamily="18" charset="0"/>
              </a:rPr>
              <a:t> РОЛЬ РЕГУЛЯТОРА 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У </a:t>
            </a:r>
            <a:r>
              <a:rPr lang="ru-RU" sz="2300" b="1" kern="0" dirty="0">
                <a:solidFill>
                  <a:prstClr val="white"/>
                </a:solidFill>
                <a:cs typeface="Times New Roman" pitchFamily="18" charset="0"/>
              </a:rPr>
              <a:t>ЗАХИСТІ ПРАВ СПОЖИВАЧІВ 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488504" y="764704"/>
            <a:ext cx="8640960" cy="5355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b="1" dirty="0" err="1" smtClean="0"/>
              <a:t>Ключовою</a:t>
            </a:r>
            <a:r>
              <a:rPr lang="ru-RU" b="1" dirty="0" smtClean="0"/>
              <a:t> </a:t>
            </a:r>
            <a:r>
              <a:rPr lang="ru-RU" b="1" dirty="0"/>
              <a:t>метою державного </a:t>
            </a:r>
            <a:r>
              <a:rPr lang="ru-RU" b="1" dirty="0" err="1"/>
              <a:t>регулювання</a:t>
            </a:r>
            <a:r>
              <a:rPr lang="ru-RU" b="1" dirty="0"/>
              <a:t> та </a:t>
            </a:r>
            <a:r>
              <a:rPr lang="ru-RU" b="1" dirty="0" err="1"/>
              <a:t>нагляду</a:t>
            </a:r>
            <a:r>
              <a:rPr lang="ru-RU" b="1" dirty="0"/>
              <a:t> за </a:t>
            </a:r>
            <a:r>
              <a:rPr lang="ru-RU" b="1" dirty="0" err="1"/>
              <a:t>діяльністю</a:t>
            </a:r>
            <a:r>
              <a:rPr lang="ru-RU" b="1" dirty="0"/>
              <a:t> з </a:t>
            </a:r>
            <a:r>
              <a:rPr lang="ru-RU" b="1" dirty="0" err="1"/>
              <a:t>надання</a:t>
            </a:r>
            <a:r>
              <a:rPr lang="ru-RU" b="1" dirty="0"/>
              <a:t> </a:t>
            </a:r>
            <a:r>
              <a:rPr lang="ru-RU" b="1" dirty="0" err="1"/>
              <a:t>фінансових</a:t>
            </a:r>
            <a:r>
              <a:rPr lang="ru-RU" b="1" dirty="0"/>
              <a:t> та </a:t>
            </a:r>
            <a:r>
              <a:rPr lang="ru-RU" b="1" dirty="0" err="1"/>
              <a:t>супровідних</a:t>
            </a:r>
            <a:r>
              <a:rPr lang="ru-RU" b="1" dirty="0"/>
              <a:t> </a:t>
            </a:r>
            <a:r>
              <a:rPr lang="ru-RU" b="1" dirty="0" err="1"/>
              <a:t>послуг</a:t>
            </a:r>
            <a:r>
              <a:rPr lang="ru-RU" b="1" dirty="0"/>
              <a:t>, </a:t>
            </a:r>
            <a:r>
              <a:rPr lang="ru-RU" b="1" dirty="0" err="1"/>
              <a:t>що</a:t>
            </a:r>
            <a:r>
              <a:rPr lang="ru-RU" b="1" dirty="0"/>
              <a:t> </a:t>
            </a:r>
            <a:r>
              <a:rPr lang="ru-RU" b="1" dirty="0" err="1"/>
              <a:t>здійснюється</a:t>
            </a:r>
            <a:r>
              <a:rPr lang="ru-RU" b="1" dirty="0"/>
              <a:t> </a:t>
            </a:r>
            <a:r>
              <a:rPr lang="ru-RU" b="1" dirty="0" err="1"/>
              <a:t>Національним</a:t>
            </a:r>
            <a:r>
              <a:rPr lang="ru-RU" b="1" dirty="0"/>
              <a:t> банком </a:t>
            </a:r>
            <a:r>
              <a:rPr lang="ru-RU" b="1" dirty="0" err="1"/>
              <a:t>України</a:t>
            </a:r>
            <a:r>
              <a:rPr lang="ru-RU" b="1" dirty="0"/>
              <a:t>, є </a:t>
            </a:r>
            <a:r>
              <a:rPr lang="ru-RU" b="1" dirty="0" err="1"/>
              <a:t>забезпечення</a:t>
            </a:r>
            <a:r>
              <a:rPr lang="ru-RU" b="1" dirty="0"/>
              <a:t> </a:t>
            </a:r>
            <a:r>
              <a:rPr lang="ru-RU" b="1" dirty="0" err="1"/>
              <a:t>надійного</a:t>
            </a:r>
            <a:r>
              <a:rPr lang="ru-RU" b="1" dirty="0"/>
              <a:t> </a:t>
            </a:r>
            <a:r>
              <a:rPr lang="ru-RU" b="1" dirty="0" err="1"/>
              <a:t>захисту</a:t>
            </a:r>
            <a:r>
              <a:rPr lang="ru-RU" b="1" dirty="0"/>
              <a:t> </a:t>
            </a:r>
            <a:r>
              <a:rPr lang="ru-RU" b="1" dirty="0" err="1"/>
              <a:t>законних</a:t>
            </a:r>
            <a:r>
              <a:rPr lang="ru-RU" b="1" dirty="0"/>
              <a:t> прав та </a:t>
            </a:r>
            <a:r>
              <a:rPr lang="ru-RU" b="1" dirty="0" err="1"/>
              <a:t>інтересів</a:t>
            </a:r>
            <a:r>
              <a:rPr lang="ru-RU" b="1" dirty="0"/>
              <a:t> </a:t>
            </a:r>
            <a:r>
              <a:rPr lang="ru-RU" b="1" dirty="0" err="1"/>
              <a:t>клієнтів</a:t>
            </a:r>
            <a:r>
              <a:rPr lang="ru-RU" b="1" dirty="0"/>
              <a:t>. </a:t>
            </a:r>
            <a:endParaRPr lang="ru-RU" b="1" dirty="0" smtClean="0"/>
          </a:p>
          <a:p>
            <a:pPr algn="just"/>
            <a:endParaRPr lang="ru-RU" b="1" dirty="0" smtClean="0"/>
          </a:p>
          <a:p>
            <a:pPr algn="just"/>
            <a:r>
              <a:rPr lang="ru-RU" b="1" dirty="0" err="1" smtClean="0"/>
              <a:t>Окрім</a:t>
            </a:r>
            <a:r>
              <a:rPr lang="ru-RU" b="1" dirty="0" smtClean="0"/>
              <a:t> </a:t>
            </a:r>
            <a:r>
              <a:rPr lang="ru-RU" b="1" dirty="0" err="1"/>
              <a:t>цього</a:t>
            </a:r>
            <a:r>
              <a:rPr lang="ru-RU" b="1" dirty="0"/>
              <a:t>, </a:t>
            </a:r>
            <a:r>
              <a:rPr lang="ru-RU" b="1" dirty="0" err="1"/>
              <a:t>діяльність</a:t>
            </a:r>
            <a:r>
              <a:rPr lang="ru-RU" b="1" dirty="0"/>
              <a:t> Регулятора </a:t>
            </a:r>
            <a:r>
              <a:rPr lang="ru-RU" b="1" dirty="0" err="1"/>
              <a:t>спрямована</a:t>
            </a:r>
            <a:r>
              <a:rPr lang="ru-RU" b="1" dirty="0"/>
              <a:t> на </a:t>
            </a:r>
            <a:r>
              <a:rPr lang="ru-RU" b="1" dirty="0" err="1"/>
              <a:t>сприяння</a:t>
            </a:r>
            <a:r>
              <a:rPr lang="ru-RU" b="1" dirty="0"/>
              <a:t> </a:t>
            </a:r>
            <a:r>
              <a:rPr lang="ru-RU" b="1" dirty="0" err="1"/>
              <a:t>сталому</a:t>
            </a:r>
            <a:r>
              <a:rPr lang="ru-RU" b="1" dirty="0"/>
              <a:t> </a:t>
            </a:r>
            <a:r>
              <a:rPr lang="ru-RU" b="1" dirty="0" err="1"/>
              <a:t>розвитку</a:t>
            </a:r>
            <a:r>
              <a:rPr lang="ru-RU" b="1" dirty="0"/>
              <a:t> та </a:t>
            </a:r>
            <a:r>
              <a:rPr lang="ru-RU" b="1" dirty="0" err="1"/>
              <a:t>підтримку</a:t>
            </a:r>
            <a:r>
              <a:rPr lang="ru-RU" b="1" dirty="0"/>
              <a:t> </a:t>
            </a:r>
            <a:r>
              <a:rPr lang="ru-RU" b="1" dirty="0" err="1"/>
              <a:t>стабільності</a:t>
            </a:r>
            <a:r>
              <a:rPr lang="ru-RU" b="1" dirty="0"/>
              <a:t> </a:t>
            </a:r>
            <a:r>
              <a:rPr lang="ru-RU" b="1" dirty="0" err="1"/>
              <a:t>фінансового</a:t>
            </a:r>
            <a:r>
              <a:rPr lang="ru-RU" b="1" dirty="0"/>
              <a:t> ринку, а </a:t>
            </a:r>
            <a:r>
              <a:rPr lang="ru-RU" b="1" dirty="0" err="1"/>
              <a:t>також</a:t>
            </a:r>
            <a:r>
              <a:rPr lang="ru-RU" b="1" dirty="0"/>
              <a:t> на </a:t>
            </a:r>
            <a:r>
              <a:rPr lang="ru-RU" b="1" dirty="0" err="1"/>
              <a:t>створення</a:t>
            </a:r>
            <a:r>
              <a:rPr lang="ru-RU" b="1" dirty="0"/>
              <a:t> </a:t>
            </a:r>
            <a:r>
              <a:rPr lang="ru-RU" b="1" dirty="0" err="1"/>
              <a:t>сприятливих</a:t>
            </a:r>
            <a:r>
              <a:rPr lang="ru-RU" b="1" dirty="0"/>
              <a:t> умов для </a:t>
            </a:r>
            <a:r>
              <a:rPr lang="ru-RU" b="1" dirty="0" err="1"/>
              <a:t>розвитку</a:t>
            </a:r>
            <a:r>
              <a:rPr lang="ru-RU" b="1" dirty="0"/>
              <a:t> </a:t>
            </a:r>
            <a:r>
              <a:rPr lang="ru-RU" b="1" dirty="0" err="1"/>
              <a:t>економіки</a:t>
            </a:r>
            <a:r>
              <a:rPr lang="ru-RU" b="1" dirty="0"/>
              <a:t> </a:t>
            </a:r>
            <a:r>
              <a:rPr lang="ru-RU" b="1" dirty="0" err="1"/>
              <a:t>України</a:t>
            </a:r>
            <a:r>
              <a:rPr lang="ru-RU" b="1" dirty="0"/>
              <a:t> та </a:t>
            </a:r>
            <a:r>
              <a:rPr lang="ru-RU" b="1" dirty="0" err="1"/>
              <a:t>формування</a:t>
            </a:r>
            <a:r>
              <a:rPr lang="ru-RU" b="1" dirty="0"/>
              <a:t> </a:t>
            </a:r>
            <a:r>
              <a:rPr lang="ru-RU" b="1" dirty="0" err="1"/>
              <a:t>належного</a:t>
            </a:r>
            <a:r>
              <a:rPr lang="ru-RU" b="1" dirty="0"/>
              <a:t>, здорового конкурентного </a:t>
            </a:r>
            <a:r>
              <a:rPr lang="ru-RU" b="1" dirty="0" err="1"/>
              <a:t>середовища</a:t>
            </a:r>
            <a:r>
              <a:rPr lang="ru-RU" b="1" dirty="0"/>
              <a:t> на </a:t>
            </a:r>
            <a:r>
              <a:rPr lang="ru-RU" b="1" dirty="0" err="1"/>
              <a:t>фінансовому</a:t>
            </a:r>
            <a:r>
              <a:rPr lang="ru-RU" b="1" dirty="0"/>
              <a:t> ринку. </a:t>
            </a:r>
            <a:endParaRPr lang="ru-RU" b="1" dirty="0" smtClean="0"/>
          </a:p>
          <a:p>
            <a:pPr algn="just"/>
            <a:endParaRPr lang="ru-RU" b="1" dirty="0" smtClean="0"/>
          </a:p>
          <a:p>
            <a:pPr algn="just"/>
            <a:r>
              <a:rPr lang="ru-RU" b="1" dirty="0" smtClean="0">
                <a:solidFill>
                  <a:srgbClr val="C00000"/>
                </a:solidFill>
              </a:rPr>
              <a:t>До </a:t>
            </a:r>
            <a:r>
              <a:rPr lang="ru-RU" b="1" dirty="0" err="1">
                <a:solidFill>
                  <a:srgbClr val="C00000"/>
                </a:solidFill>
              </a:rPr>
              <a:t>основних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завдань</a:t>
            </a:r>
            <a:r>
              <a:rPr lang="ru-RU" b="1" dirty="0" smtClean="0">
                <a:solidFill>
                  <a:srgbClr val="C00000"/>
                </a:solidFill>
              </a:rPr>
              <a:t> Регулятор належать</a:t>
            </a:r>
            <a:r>
              <a:rPr lang="ru-RU" b="1" dirty="0">
                <a:solidFill>
                  <a:srgbClr val="C00000"/>
                </a:solidFill>
              </a:rPr>
              <a:t>: </a:t>
            </a:r>
            <a:endParaRPr lang="ru-RU" b="1" dirty="0" smtClean="0">
              <a:solidFill>
                <a:srgbClr val="C00000"/>
              </a:solidFill>
            </a:endParaRPr>
          </a:p>
          <a:p>
            <a:pPr marL="285750" indent="-285750" algn="just">
              <a:buFontTx/>
              <a:buChar char="-"/>
            </a:pPr>
            <a:r>
              <a:rPr lang="ru-RU" b="1" dirty="0" err="1" smtClean="0"/>
              <a:t>Забезпечення</a:t>
            </a:r>
            <a:r>
              <a:rPr lang="ru-RU" b="1" dirty="0" smtClean="0"/>
              <a:t> </a:t>
            </a:r>
            <a:r>
              <a:rPr lang="ru-RU" b="1" dirty="0" err="1"/>
              <a:t>всебічного</a:t>
            </a:r>
            <a:r>
              <a:rPr lang="ru-RU" b="1" dirty="0"/>
              <a:t> </a:t>
            </a:r>
            <a:r>
              <a:rPr lang="ru-RU" b="1" dirty="0" err="1"/>
              <a:t>захисту</a:t>
            </a:r>
            <a:r>
              <a:rPr lang="ru-RU" b="1" dirty="0"/>
              <a:t> прав та </a:t>
            </a:r>
            <a:r>
              <a:rPr lang="ru-RU" b="1" dirty="0" err="1"/>
              <a:t>законних</a:t>
            </a:r>
            <a:r>
              <a:rPr lang="ru-RU" b="1" dirty="0"/>
              <a:t> </a:t>
            </a:r>
            <a:r>
              <a:rPr lang="ru-RU" b="1" dirty="0" err="1"/>
              <a:t>інтересів</a:t>
            </a:r>
            <a:r>
              <a:rPr lang="ru-RU" b="1" dirty="0"/>
              <a:t> </a:t>
            </a:r>
            <a:r>
              <a:rPr lang="ru-RU" b="1" dirty="0" err="1"/>
              <a:t>усіх</a:t>
            </a:r>
            <a:r>
              <a:rPr lang="ru-RU" b="1" dirty="0"/>
              <a:t> </a:t>
            </a:r>
            <a:r>
              <a:rPr lang="ru-RU" b="1" dirty="0" err="1"/>
              <a:t>учасників</a:t>
            </a:r>
            <a:r>
              <a:rPr lang="ru-RU" b="1" dirty="0"/>
              <a:t> ринку </a:t>
            </a:r>
            <a:r>
              <a:rPr lang="ru-RU" b="1" dirty="0" err="1"/>
              <a:t>фінансових</a:t>
            </a:r>
            <a:r>
              <a:rPr lang="ru-RU" b="1" dirty="0"/>
              <a:t> </a:t>
            </a:r>
            <a:r>
              <a:rPr lang="ru-RU" b="1" dirty="0" err="1"/>
              <a:t>послуг</a:t>
            </a:r>
            <a:r>
              <a:rPr lang="ru-RU" b="1" dirty="0"/>
              <a:t>, з </a:t>
            </a:r>
            <a:r>
              <a:rPr lang="ru-RU" b="1" dirty="0" err="1"/>
              <a:t>особливим</a:t>
            </a:r>
            <a:r>
              <a:rPr lang="ru-RU" b="1" dirty="0"/>
              <a:t> акцентом на правах </a:t>
            </a:r>
            <a:r>
              <a:rPr lang="ru-RU" b="1" dirty="0" err="1"/>
              <a:t>споживачів</a:t>
            </a:r>
            <a:r>
              <a:rPr lang="ru-RU" b="1" dirty="0"/>
              <a:t>. </a:t>
            </a:r>
            <a:endParaRPr lang="ru-RU" b="1" dirty="0" smtClean="0"/>
          </a:p>
          <a:p>
            <a:pPr algn="just"/>
            <a:endParaRPr lang="ru-RU" sz="1000" b="1" dirty="0" smtClean="0"/>
          </a:p>
          <a:p>
            <a:pPr marL="285750" indent="-285750" algn="just">
              <a:buFontTx/>
              <a:buChar char="-"/>
            </a:pPr>
            <a:r>
              <a:rPr lang="ru-RU" b="1" dirty="0" err="1" smtClean="0"/>
              <a:t>Активне</a:t>
            </a:r>
            <a:r>
              <a:rPr lang="ru-RU" b="1" dirty="0" smtClean="0"/>
              <a:t> </a:t>
            </a:r>
            <a:r>
              <a:rPr lang="ru-RU" b="1" dirty="0" err="1"/>
              <a:t>сприяння</a:t>
            </a:r>
            <a:r>
              <a:rPr lang="ru-RU" b="1" dirty="0"/>
              <a:t> </a:t>
            </a:r>
            <a:r>
              <a:rPr lang="ru-RU" b="1" dirty="0" err="1"/>
              <a:t>просвітницькій</a:t>
            </a:r>
            <a:r>
              <a:rPr lang="ru-RU" b="1" dirty="0"/>
              <a:t> </a:t>
            </a:r>
            <a:r>
              <a:rPr lang="ru-RU" b="1" dirty="0" err="1"/>
              <a:t>роботі</a:t>
            </a:r>
            <a:r>
              <a:rPr lang="ru-RU" b="1" dirty="0"/>
              <a:t> </a:t>
            </a:r>
            <a:r>
              <a:rPr lang="ru-RU" b="1" dirty="0" err="1"/>
              <a:t>серед</a:t>
            </a:r>
            <a:r>
              <a:rPr lang="ru-RU" b="1" dirty="0"/>
              <a:t> </a:t>
            </a:r>
            <a:r>
              <a:rPr lang="ru-RU" b="1" dirty="0" err="1"/>
              <a:t>населення</a:t>
            </a:r>
            <a:r>
              <a:rPr lang="ru-RU" b="1" dirty="0"/>
              <a:t> з метою </a:t>
            </a:r>
            <a:r>
              <a:rPr lang="ru-RU" b="1" dirty="0" err="1"/>
              <a:t>забезпечення</a:t>
            </a:r>
            <a:r>
              <a:rPr lang="ru-RU" b="1" dirty="0"/>
              <a:t> </a:t>
            </a:r>
            <a:r>
              <a:rPr lang="ru-RU" b="1" dirty="0" err="1"/>
              <a:t>належного</a:t>
            </a:r>
            <a:r>
              <a:rPr lang="ru-RU" b="1" dirty="0"/>
              <a:t> </a:t>
            </a:r>
            <a:r>
              <a:rPr lang="ru-RU" b="1" dirty="0" err="1"/>
              <a:t>рівня</a:t>
            </a:r>
            <a:r>
              <a:rPr lang="ru-RU" b="1" dirty="0"/>
              <a:t> </a:t>
            </a:r>
            <a:r>
              <a:rPr lang="ru-RU" b="1" dirty="0" err="1"/>
              <a:t>обізнаності</a:t>
            </a:r>
            <a:r>
              <a:rPr lang="ru-RU" b="1" dirty="0"/>
              <a:t> </a:t>
            </a:r>
            <a:r>
              <a:rPr lang="ru-RU" b="1" dirty="0" err="1"/>
              <a:t>споживачів</a:t>
            </a:r>
            <a:r>
              <a:rPr lang="ru-RU" b="1" dirty="0"/>
              <a:t>. </a:t>
            </a:r>
            <a:endParaRPr lang="ru-RU" b="1" dirty="0" smtClean="0"/>
          </a:p>
          <a:p>
            <a:pPr algn="just"/>
            <a:r>
              <a:rPr lang="ru-RU" b="1" dirty="0" err="1" smtClean="0"/>
              <a:t>Це</a:t>
            </a:r>
            <a:r>
              <a:rPr lang="ru-RU" b="1" dirty="0" smtClean="0"/>
              <a:t> </a:t>
            </a:r>
            <a:r>
              <a:rPr lang="ru-RU" b="1" dirty="0" err="1"/>
              <a:t>включає</a:t>
            </a:r>
            <a:r>
              <a:rPr lang="ru-RU" b="1" dirty="0"/>
              <a:t> </a:t>
            </a:r>
            <a:r>
              <a:rPr lang="ru-RU" b="1" dirty="0" err="1"/>
              <a:t>надання</a:t>
            </a:r>
            <a:r>
              <a:rPr lang="ru-RU" b="1" dirty="0"/>
              <a:t> </a:t>
            </a:r>
            <a:r>
              <a:rPr lang="ru-RU" b="1" dirty="0" err="1"/>
              <a:t>їм</a:t>
            </a:r>
            <a:r>
              <a:rPr lang="ru-RU" b="1" dirty="0"/>
              <a:t> </a:t>
            </a:r>
            <a:r>
              <a:rPr lang="ru-RU" b="1" dirty="0" err="1"/>
              <a:t>необхідних</a:t>
            </a:r>
            <a:r>
              <a:rPr lang="ru-RU" b="1" dirty="0"/>
              <a:t> </a:t>
            </a:r>
            <a:r>
              <a:rPr lang="ru-RU" b="1" dirty="0" err="1"/>
              <a:t>навичок</a:t>
            </a:r>
            <a:r>
              <a:rPr lang="ru-RU" b="1" dirty="0"/>
              <a:t>, </a:t>
            </a:r>
            <a:r>
              <a:rPr lang="ru-RU" b="1" dirty="0" err="1"/>
              <a:t>знань</a:t>
            </a:r>
            <a:r>
              <a:rPr lang="ru-RU" b="1" dirty="0"/>
              <a:t> та </a:t>
            </a:r>
            <a:r>
              <a:rPr lang="ru-RU" b="1" dirty="0" err="1"/>
              <a:t>впевненості</a:t>
            </a:r>
            <a:r>
              <a:rPr lang="ru-RU" b="1" dirty="0"/>
              <a:t> для </a:t>
            </a:r>
            <a:r>
              <a:rPr lang="ru-RU" b="1" dirty="0" err="1"/>
              <a:t>глибокого</a:t>
            </a:r>
            <a:r>
              <a:rPr lang="ru-RU" b="1" dirty="0"/>
              <a:t> </a:t>
            </a:r>
            <a:r>
              <a:rPr lang="ru-RU" b="1" dirty="0" err="1"/>
              <a:t>розуміння</a:t>
            </a:r>
            <a:r>
              <a:rPr lang="ru-RU" b="1" dirty="0"/>
              <a:t> </a:t>
            </a:r>
            <a:r>
              <a:rPr lang="ru-RU" b="1" dirty="0" err="1"/>
              <a:t>потенційних</a:t>
            </a:r>
            <a:r>
              <a:rPr lang="ru-RU" b="1" dirty="0"/>
              <a:t> </a:t>
            </a:r>
            <a:r>
              <a:rPr lang="ru-RU" b="1" dirty="0" err="1"/>
              <a:t>ризиків</a:t>
            </a:r>
            <a:r>
              <a:rPr lang="ru-RU" b="1" dirty="0"/>
              <a:t>, </a:t>
            </a:r>
            <a:r>
              <a:rPr lang="ru-RU" b="1" dirty="0" err="1"/>
              <a:t>власної</a:t>
            </a:r>
            <a:r>
              <a:rPr lang="ru-RU" b="1" dirty="0"/>
              <a:t> </a:t>
            </a:r>
            <a:r>
              <a:rPr lang="ru-RU" b="1" dirty="0" err="1"/>
              <a:t>відповідальності</a:t>
            </a:r>
            <a:r>
              <a:rPr lang="ru-RU" b="1" dirty="0"/>
              <a:t> та </a:t>
            </a:r>
            <a:r>
              <a:rPr lang="ru-RU" b="1" dirty="0" err="1"/>
              <a:t>існуючих</a:t>
            </a:r>
            <a:r>
              <a:rPr lang="ru-RU" b="1" dirty="0"/>
              <a:t> </a:t>
            </a:r>
            <a:r>
              <a:rPr lang="ru-RU" b="1" dirty="0" err="1"/>
              <a:t>можливостей</a:t>
            </a:r>
            <a:r>
              <a:rPr lang="ru-RU" b="1" dirty="0"/>
              <a:t>, </a:t>
            </a:r>
            <a:r>
              <a:rPr lang="ru-RU" b="1" dirty="0" err="1"/>
              <a:t>пов’язаних</a:t>
            </a:r>
            <a:r>
              <a:rPr lang="ru-RU" b="1" dirty="0"/>
              <a:t> </a:t>
            </a:r>
            <a:r>
              <a:rPr lang="ru-RU" b="1" dirty="0" err="1"/>
              <a:t>із</a:t>
            </a:r>
            <a:r>
              <a:rPr lang="ru-RU" b="1" dirty="0"/>
              <a:t> </a:t>
            </a:r>
            <a:r>
              <a:rPr lang="ru-RU" b="1" dirty="0" err="1"/>
              <a:t>отриманням</a:t>
            </a:r>
            <a:r>
              <a:rPr lang="ru-RU" b="1" dirty="0"/>
              <a:t> та </a:t>
            </a:r>
            <a:r>
              <a:rPr lang="ru-RU" b="1" dirty="0" err="1"/>
              <a:t>користуванням</a:t>
            </a:r>
            <a:r>
              <a:rPr lang="ru-RU" b="1" dirty="0"/>
              <a:t> </a:t>
            </a:r>
            <a:r>
              <a:rPr lang="ru-RU" b="1" dirty="0" err="1"/>
              <a:t>різноманітними</a:t>
            </a:r>
            <a:r>
              <a:rPr lang="ru-RU" b="1" dirty="0"/>
              <a:t> </a:t>
            </a:r>
            <a:r>
              <a:rPr lang="ru-RU" b="1" dirty="0" err="1"/>
              <a:t>фінансовими</a:t>
            </a:r>
            <a:r>
              <a:rPr lang="ru-RU" b="1" dirty="0"/>
              <a:t> </a:t>
            </a:r>
            <a:r>
              <a:rPr lang="ru-RU" b="1" dirty="0" err="1"/>
              <a:t>послугами</a:t>
            </a:r>
            <a:r>
              <a:rPr lang="ru-RU" b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01065193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Таємниця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страхування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.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Захист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інформації</a:t>
            </a:r>
            <a:endParaRPr lang="ru-RU" sz="2300" b="1" kern="0" dirty="0">
              <a:solidFill>
                <a:prstClr val="white"/>
              </a:solidFill>
              <a:cs typeface="Times New Roman" pitchFamily="18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668524" y="2494051"/>
            <a:ext cx="8568952" cy="42473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b="1" dirty="0" err="1"/>
              <a:t>Чинне</a:t>
            </a:r>
            <a:r>
              <a:rPr lang="ru-RU" b="1" dirty="0"/>
              <a:t> </a:t>
            </a:r>
            <a:r>
              <a:rPr lang="ru-RU" b="1" dirty="0" err="1"/>
              <a:t>законодавство</a:t>
            </a:r>
            <a:r>
              <a:rPr lang="ru-RU" b="1" dirty="0"/>
              <a:t> </a:t>
            </a:r>
            <a:r>
              <a:rPr lang="ru-RU" b="1" dirty="0" err="1"/>
              <a:t>України</a:t>
            </a:r>
            <a:r>
              <a:rPr lang="ru-RU" b="1" dirty="0"/>
              <a:t> </a:t>
            </a:r>
            <a:r>
              <a:rPr lang="ru-RU" b="1" dirty="0" err="1" smtClean="0"/>
              <a:t>визначає</a:t>
            </a:r>
            <a:r>
              <a:rPr lang="ru-RU" b="1" dirty="0"/>
              <a:t>, </a:t>
            </a:r>
            <a:r>
              <a:rPr lang="ru-RU" b="1" dirty="0" err="1"/>
              <a:t>що</a:t>
            </a:r>
            <a:r>
              <a:rPr lang="ru-RU" b="1" dirty="0"/>
              <a:t> Страховик, особи, </a:t>
            </a:r>
            <a:r>
              <a:rPr lang="ru-RU" b="1" dirty="0" err="1"/>
              <a:t>які</a:t>
            </a:r>
            <a:r>
              <a:rPr lang="ru-RU" b="1" dirty="0"/>
              <a:t> </a:t>
            </a:r>
            <a:r>
              <a:rPr lang="ru-RU" b="1" dirty="0" err="1"/>
              <a:t>входять</a:t>
            </a:r>
            <a:r>
              <a:rPr lang="ru-RU" b="1" dirty="0"/>
              <a:t> до складу </a:t>
            </a:r>
            <a:r>
              <a:rPr lang="ru-RU" b="1" dirty="0" err="1"/>
              <a:t>його</a:t>
            </a:r>
            <a:r>
              <a:rPr lang="ru-RU" b="1" dirty="0"/>
              <a:t> </a:t>
            </a:r>
            <a:r>
              <a:rPr lang="ru-RU" b="1" dirty="0" err="1"/>
              <a:t>органів</a:t>
            </a:r>
            <a:r>
              <a:rPr lang="ru-RU" b="1" dirty="0"/>
              <a:t> </a:t>
            </a:r>
            <a:r>
              <a:rPr lang="ru-RU" b="1" dirty="0" err="1"/>
              <a:t>управління</a:t>
            </a:r>
            <a:r>
              <a:rPr lang="ru-RU" b="1" dirty="0"/>
              <a:t> та контролю (</a:t>
            </a:r>
            <a:r>
              <a:rPr lang="ru-RU" b="1" dirty="0" err="1"/>
              <a:t>наглядової</a:t>
            </a:r>
            <a:r>
              <a:rPr lang="ru-RU" b="1" dirty="0"/>
              <a:t> ради, </a:t>
            </a:r>
            <a:r>
              <a:rPr lang="ru-RU" b="1" dirty="0" err="1"/>
              <a:t>правління</a:t>
            </a:r>
            <a:r>
              <a:rPr lang="ru-RU" b="1" dirty="0"/>
              <a:t>, </a:t>
            </a:r>
            <a:r>
              <a:rPr lang="ru-RU" b="1" dirty="0" err="1"/>
              <a:t>ревізійної</a:t>
            </a:r>
            <a:r>
              <a:rPr lang="ru-RU" b="1" dirty="0"/>
              <a:t> </a:t>
            </a:r>
            <a:r>
              <a:rPr lang="ru-RU" b="1" dirty="0" err="1"/>
              <a:t>комісії</a:t>
            </a:r>
            <a:r>
              <a:rPr lang="ru-RU" b="1" dirty="0"/>
              <a:t>), </a:t>
            </a:r>
            <a:r>
              <a:rPr lang="ru-RU" b="1" dirty="0" err="1"/>
              <a:t>аудитори</a:t>
            </a:r>
            <a:r>
              <a:rPr lang="ru-RU" b="1" dirty="0"/>
              <a:t>, </a:t>
            </a:r>
            <a:r>
              <a:rPr lang="ru-RU" b="1" dirty="0" err="1"/>
              <a:t>відповідальні</a:t>
            </a:r>
            <a:r>
              <a:rPr lang="ru-RU" b="1" dirty="0"/>
              <a:t> </a:t>
            </a:r>
            <a:r>
              <a:rPr lang="ru-RU" b="1" dirty="0" err="1"/>
              <a:t>актуарії</a:t>
            </a:r>
            <a:r>
              <a:rPr lang="ru-RU" b="1" dirty="0"/>
              <a:t>, </a:t>
            </a:r>
            <a:r>
              <a:rPr lang="ru-RU" b="1" dirty="0" err="1"/>
              <a:t>інші</a:t>
            </a:r>
            <a:r>
              <a:rPr lang="ru-RU" b="1" dirty="0"/>
              <a:t> особи, </a:t>
            </a:r>
            <a:r>
              <a:rPr lang="ru-RU" b="1" dirty="0" err="1"/>
              <a:t>які</a:t>
            </a:r>
            <a:r>
              <a:rPr lang="ru-RU" b="1" dirty="0"/>
              <a:t> є </a:t>
            </a:r>
            <a:r>
              <a:rPr lang="ru-RU" b="1" dirty="0" err="1"/>
              <a:t>штатними</a:t>
            </a:r>
            <a:r>
              <a:rPr lang="ru-RU" b="1" dirty="0"/>
              <a:t> </a:t>
            </a:r>
            <a:r>
              <a:rPr lang="ru-RU" b="1" dirty="0" err="1"/>
              <a:t>працівниками</a:t>
            </a:r>
            <a:r>
              <a:rPr lang="ru-RU" b="1" dirty="0"/>
              <a:t> страховика, </a:t>
            </a:r>
            <a:r>
              <a:rPr lang="ru-RU" b="1" dirty="0" err="1"/>
              <a:t>страхові</a:t>
            </a:r>
            <a:r>
              <a:rPr lang="ru-RU" b="1" dirty="0"/>
              <a:t> </a:t>
            </a:r>
            <a:r>
              <a:rPr lang="ru-RU" b="1" dirty="0" err="1"/>
              <a:t>посередники</a:t>
            </a:r>
            <a:r>
              <a:rPr lang="ru-RU" b="1" dirty="0"/>
              <a:t> та </a:t>
            </a:r>
            <a:r>
              <a:rPr lang="ru-RU" b="1" dirty="0" err="1"/>
              <a:t>їхні</a:t>
            </a:r>
            <a:r>
              <a:rPr lang="ru-RU" b="1" dirty="0"/>
              <a:t> </a:t>
            </a:r>
            <a:r>
              <a:rPr lang="ru-RU" b="1" dirty="0" err="1"/>
              <a:t>працівники</a:t>
            </a:r>
            <a:r>
              <a:rPr lang="ru-RU" b="1" dirty="0"/>
              <a:t>, а </a:t>
            </a:r>
            <a:r>
              <a:rPr lang="ru-RU" b="1" dirty="0" err="1"/>
              <a:t>також</a:t>
            </a:r>
            <a:r>
              <a:rPr lang="ru-RU" b="1" dirty="0"/>
              <a:t> будь-</a:t>
            </a:r>
            <a:r>
              <a:rPr lang="ru-RU" b="1" dirty="0" err="1"/>
              <a:t>які</a:t>
            </a:r>
            <a:r>
              <a:rPr lang="ru-RU" b="1" dirty="0"/>
              <a:t> </a:t>
            </a:r>
            <a:r>
              <a:rPr lang="ru-RU" b="1" dirty="0" err="1"/>
              <a:t>інші</a:t>
            </a:r>
            <a:r>
              <a:rPr lang="ru-RU" b="1" dirty="0"/>
              <a:t> особи, </a:t>
            </a:r>
            <a:r>
              <a:rPr lang="ru-RU" b="1" dirty="0" err="1"/>
              <a:t>яким</a:t>
            </a:r>
            <a:r>
              <a:rPr lang="ru-RU" b="1" dirty="0"/>
              <a:t> страховик на </a:t>
            </a:r>
            <a:r>
              <a:rPr lang="ru-RU" b="1" dirty="0" err="1"/>
              <a:t>законних</a:t>
            </a:r>
            <a:r>
              <a:rPr lang="ru-RU" b="1" dirty="0"/>
              <a:t> </a:t>
            </a:r>
            <a:r>
              <a:rPr lang="ru-RU" b="1" dirty="0" err="1"/>
              <a:t>підставах</a:t>
            </a:r>
            <a:r>
              <a:rPr lang="ru-RU" b="1" dirty="0"/>
              <a:t> </a:t>
            </a:r>
            <a:r>
              <a:rPr lang="ru-RU" b="1" dirty="0" err="1"/>
              <a:t>доручив</a:t>
            </a:r>
            <a:r>
              <a:rPr lang="ru-RU" b="1" dirty="0"/>
              <a:t> </a:t>
            </a:r>
            <a:r>
              <a:rPr lang="ru-RU" b="1" dirty="0" err="1"/>
              <a:t>виконання</a:t>
            </a:r>
            <a:r>
              <a:rPr lang="ru-RU" b="1" dirty="0"/>
              <a:t> </a:t>
            </a:r>
            <a:r>
              <a:rPr lang="ru-RU" b="1" dirty="0" err="1"/>
              <a:t>частини</a:t>
            </a:r>
            <a:r>
              <a:rPr lang="ru-RU" b="1" dirty="0"/>
              <a:t> </a:t>
            </a:r>
            <a:r>
              <a:rPr lang="ru-RU" b="1" dirty="0" err="1"/>
              <a:t>своєї</a:t>
            </a:r>
            <a:r>
              <a:rPr lang="ru-RU" b="1" dirty="0"/>
              <a:t> </a:t>
            </a:r>
            <a:r>
              <a:rPr lang="ru-RU" b="1" dirty="0" err="1"/>
              <a:t>діяльності</a:t>
            </a:r>
            <a:r>
              <a:rPr lang="ru-RU" b="1" dirty="0"/>
              <a:t> </a:t>
            </a:r>
            <a:r>
              <a:rPr lang="ru-RU" b="1" dirty="0" err="1"/>
              <a:t>із</a:t>
            </a:r>
            <a:r>
              <a:rPr lang="ru-RU" b="1" dirty="0"/>
              <a:t> </a:t>
            </a:r>
            <a:r>
              <a:rPr lang="ru-RU" b="1" dirty="0" err="1"/>
              <a:t>страхування</a:t>
            </a:r>
            <a:r>
              <a:rPr lang="ru-RU" b="1" dirty="0"/>
              <a:t>, </a:t>
            </a:r>
            <a:r>
              <a:rPr lang="ru-RU" b="1" dirty="0" err="1"/>
              <a:t>зобов’язані</a:t>
            </a:r>
            <a:r>
              <a:rPr lang="ru-RU" b="1" dirty="0"/>
              <a:t> </a:t>
            </a:r>
            <a:r>
              <a:rPr lang="ru-RU" b="1" dirty="0" err="1"/>
              <a:t>забезпечувати</a:t>
            </a:r>
            <a:r>
              <a:rPr lang="ru-RU" b="1" dirty="0"/>
              <a:t> </a:t>
            </a:r>
            <a:r>
              <a:rPr lang="ru-RU" b="1" dirty="0" err="1"/>
              <a:t>належне</a:t>
            </a:r>
            <a:r>
              <a:rPr lang="ru-RU" b="1" dirty="0"/>
              <a:t> </a:t>
            </a:r>
            <a:r>
              <a:rPr lang="ru-RU" b="1" dirty="0" err="1"/>
              <a:t>зберігання</a:t>
            </a:r>
            <a:r>
              <a:rPr lang="ru-RU" b="1" dirty="0"/>
              <a:t> та </a:t>
            </a:r>
            <a:r>
              <a:rPr lang="ru-RU" b="1" dirty="0" err="1"/>
              <a:t>надійний</a:t>
            </a:r>
            <a:r>
              <a:rPr lang="ru-RU" b="1" dirty="0"/>
              <a:t> </a:t>
            </a:r>
            <a:r>
              <a:rPr lang="ru-RU" b="1" dirty="0" err="1"/>
              <a:t>захист</a:t>
            </a:r>
            <a:r>
              <a:rPr lang="ru-RU" b="1" dirty="0"/>
              <a:t> </a:t>
            </a:r>
            <a:r>
              <a:rPr lang="ru-RU" b="1" dirty="0" err="1"/>
              <a:t>інформації</a:t>
            </a:r>
            <a:r>
              <a:rPr lang="ru-RU" b="1" dirty="0"/>
              <a:t>, яка становить </a:t>
            </a:r>
            <a:r>
              <a:rPr lang="ru-RU" b="1" dirty="0" err="1"/>
              <a:t>таємницю</a:t>
            </a:r>
            <a:r>
              <a:rPr lang="ru-RU" b="1" dirty="0"/>
              <a:t> </a:t>
            </a:r>
            <a:r>
              <a:rPr lang="ru-RU" b="1" dirty="0" err="1"/>
              <a:t>страхування</a:t>
            </a:r>
            <a:r>
              <a:rPr lang="ru-RU" b="1" dirty="0"/>
              <a:t>, з метою </a:t>
            </a:r>
            <a:r>
              <a:rPr lang="ru-RU" b="1" dirty="0" err="1"/>
              <a:t>безумовного</a:t>
            </a:r>
            <a:r>
              <a:rPr lang="ru-RU" b="1" dirty="0"/>
              <a:t> </a:t>
            </a:r>
            <a:r>
              <a:rPr lang="ru-RU" b="1" dirty="0" err="1"/>
              <a:t>недопущення</a:t>
            </a:r>
            <a:r>
              <a:rPr lang="ru-RU" b="1" dirty="0"/>
              <a:t> </a:t>
            </a:r>
            <a:r>
              <a:rPr lang="ru-RU" b="1" dirty="0" err="1"/>
              <a:t>її</a:t>
            </a:r>
            <a:r>
              <a:rPr lang="ru-RU" b="1" dirty="0"/>
              <a:t> незаконного </a:t>
            </a:r>
            <a:r>
              <a:rPr lang="ru-RU" b="1" dirty="0" err="1"/>
              <a:t>розкриття</a:t>
            </a:r>
            <a:r>
              <a:rPr lang="ru-RU" b="1" dirty="0"/>
              <a:t> </a:t>
            </a:r>
            <a:r>
              <a:rPr lang="ru-RU" b="1" dirty="0" err="1"/>
              <a:t>чи</a:t>
            </a:r>
            <a:r>
              <a:rPr lang="ru-RU" b="1" dirty="0"/>
              <a:t> </a:t>
            </a:r>
            <a:r>
              <a:rPr lang="ru-RU" b="1" dirty="0" err="1"/>
              <a:t>поширення</a:t>
            </a:r>
            <a:r>
              <a:rPr lang="ru-RU" b="1" dirty="0"/>
              <a:t>. </a:t>
            </a:r>
            <a:endParaRPr lang="ru-RU" b="1" dirty="0" smtClean="0"/>
          </a:p>
          <a:p>
            <a:pPr algn="just"/>
            <a:endParaRPr lang="ru-RU" b="1" dirty="0" smtClean="0"/>
          </a:p>
          <a:p>
            <a:pPr algn="just"/>
            <a:r>
              <a:rPr lang="ru-RU" b="1" dirty="0" err="1" smtClean="0">
                <a:solidFill>
                  <a:srgbClr val="C00000"/>
                </a:solidFill>
              </a:rPr>
              <a:t>Юридичні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>
                <a:solidFill>
                  <a:srgbClr val="C00000"/>
                </a:solidFill>
              </a:rPr>
              <a:t>та </a:t>
            </a:r>
            <a:r>
              <a:rPr lang="ru-RU" b="1" dirty="0" err="1">
                <a:solidFill>
                  <a:srgbClr val="C00000"/>
                </a:solidFill>
              </a:rPr>
              <a:t>фізичні</a:t>
            </a:r>
            <a:r>
              <a:rPr lang="ru-RU" b="1" dirty="0">
                <a:solidFill>
                  <a:srgbClr val="C00000"/>
                </a:solidFill>
              </a:rPr>
              <a:t> особи, а </a:t>
            </a:r>
            <a:r>
              <a:rPr lang="ru-RU" b="1" dirty="0" err="1">
                <a:solidFill>
                  <a:srgbClr val="C00000"/>
                </a:solidFill>
              </a:rPr>
              <a:t>також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службові</a:t>
            </a:r>
            <a:r>
              <a:rPr lang="ru-RU" b="1" dirty="0">
                <a:solidFill>
                  <a:srgbClr val="C00000"/>
                </a:solidFill>
              </a:rPr>
              <a:t> особи, </a:t>
            </a:r>
            <a:r>
              <a:rPr lang="ru-RU" b="1" dirty="0" err="1">
                <a:solidFill>
                  <a:srgbClr val="C00000"/>
                </a:solidFill>
              </a:rPr>
              <a:t>які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під</a:t>
            </a:r>
            <a:r>
              <a:rPr lang="ru-RU" b="1" dirty="0">
                <a:solidFill>
                  <a:srgbClr val="C00000"/>
                </a:solidFill>
              </a:rPr>
              <a:t> час </a:t>
            </a:r>
            <a:r>
              <a:rPr lang="ru-RU" b="1" dirty="0" err="1">
                <a:solidFill>
                  <a:srgbClr val="C00000"/>
                </a:solidFill>
              </a:rPr>
              <a:t>виконання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своїх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професійних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функцій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чи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службових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обов'язків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безпосередньо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або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опосередковано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отримали</a:t>
            </a:r>
            <a:r>
              <a:rPr lang="ru-RU" b="1" dirty="0">
                <a:solidFill>
                  <a:srgbClr val="C00000"/>
                </a:solidFill>
              </a:rPr>
              <a:t> доступ до </a:t>
            </a:r>
            <a:r>
              <a:rPr lang="ru-RU" b="1" dirty="0" err="1">
                <a:solidFill>
                  <a:srgbClr val="C00000"/>
                </a:solidFill>
              </a:rPr>
              <a:t>інформації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що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містить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таємницю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страхування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зобов’язані</a:t>
            </a:r>
            <a:r>
              <a:rPr lang="ru-RU" b="1" dirty="0">
                <a:solidFill>
                  <a:srgbClr val="C00000"/>
                </a:solidFill>
              </a:rPr>
              <a:t> не </a:t>
            </a:r>
            <a:r>
              <a:rPr lang="ru-RU" b="1" dirty="0" err="1">
                <a:solidFill>
                  <a:srgbClr val="C00000"/>
                </a:solidFill>
              </a:rPr>
              <a:t>розголошувати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цю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інформацію</a:t>
            </a:r>
            <a:r>
              <a:rPr lang="ru-RU" b="1" dirty="0">
                <a:solidFill>
                  <a:srgbClr val="C00000"/>
                </a:solidFill>
              </a:rPr>
              <a:t> та не </a:t>
            </a:r>
            <a:r>
              <a:rPr lang="ru-RU" b="1" dirty="0" err="1">
                <a:solidFill>
                  <a:srgbClr val="C00000"/>
                </a:solidFill>
              </a:rPr>
              <a:t>використовувати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її</a:t>
            </a:r>
            <a:r>
              <a:rPr lang="ru-RU" b="1" dirty="0">
                <a:solidFill>
                  <a:srgbClr val="C00000"/>
                </a:solidFill>
              </a:rPr>
              <a:t> з </a:t>
            </a:r>
            <a:r>
              <a:rPr lang="ru-RU" b="1" dirty="0" err="1">
                <a:solidFill>
                  <a:srgbClr val="C00000"/>
                </a:solidFill>
              </a:rPr>
              <a:t>корисливою</a:t>
            </a:r>
            <a:r>
              <a:rPr lang="ru-RU" b="1" dirty="0">
                <a:solidFill>
                  <a:srgbClr val="C00000"/>
                </a:solidFill>
              </a:rPr>
              <a:t> метою для себе </a:t>
            </a:r>
            <a:r>
              <a:rPr lang="ru-RU" b="1" dirty="0" err="1">
                <a:solidFill>
                  <a:srgbClr val="C00000"/>
                </a:solidFill>
              </a:rPr>
              <a:t>чи</a:t>
            </a:r>
            <a:r>
              <a:rPr lang="ru-RU" b="1" dirty="0">
                <a:solidFill>
                  <a:srgbClr val="C00000"/>
                </a:solidFill>
              </a:rPr>
              <a:t> для </a:t>
            </a:r>
            <a:r>
              <a:rPr lang="ru-RU" b="1" dirty="0" err="1">
                <a:solidFill>
                  <a:srgbClr val="C00000"/>
                </a:solidFill>
              </a:rPr>
              <a:t>третіх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осіб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крім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випадків</a:t>
            </a:r>
            <a:r>
              <a:rPr lang="ru-RU" b="1" dirty="0">
                <a:solidFill>
                  <a:srgbClr val="C00000"/>
                </a:solidFill>
              </a:rPr>
              <a:t>, прямо </a:t>
            </a:r>
            <a:r>
              <a:rPr lang="ru-RU" b="1" dirty="0" err="1">
                <a:solidFill>
                  <a:srgbClr val="C00000"/>
                </a:solidFill>
              </a:rPr>
              <a:t>передбачених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чинними</a:t>
            </a:r>
            <a:r>
              <a:rPr lang="ru-RU" b="1" dirty="0">
                <a:solidFill>
                  <a:srgbClr val="C00000"/>
                </a:solidFill>
              </a:rPr>
              <a:t> законами </a:t>
            </a:r>
            <a:r>
              <a:rPr lang="ru-RU" b="1" dirty="0" err="1">
                <a:solidFill>
                  <a:srgbClr val="C00000"/>
                </a:solidFill>
              </a:rPr>
              <a:t>України</a:t>
            </a:r>
            <a:r>
              <a:rPr lang="ru-RU" b="1" dirty="0">
                <a:solidFill>
                  <a:srgbClr val="C00000"/>
                </a:solidFill>
              </a:rPr>
              <a:t>. 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668524" y="500042"/>
            <a:ext cx="8568952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 err="1">
                <a:solidFill>
                  <a:srgbClr val="C00000"/>
                </a:solidFill>
              </a:rPr>
              <a:t>Таємниця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страхування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/>
              <a:t>- </a:t>
            </a:r>
            <a:r>
              <a:rPr lang="ru-RU" b="1" dirty="0" err="1"/>
              <a:t>це</a:t>
            </a:r>
            <a:r>
              <a:rPr lang="ru-RU" b="1" dirty="0"/>
              <a:t> </a:t>
            </a:r>
            <a:r>
              <a:rPr lang="ru-RU" b="1" dirty="0" err="1"/>
              <a:t>сукупність</a:t>
            </a:r>
            <a:r>
              <a:rPr lang="ru-RU" b="1" dirty="0"/>
              <a:t> </a:t>
            </a:r>
            <a:r>
              <a:rPr lang="ru-RU" b="1" dirty="0" err="1"/>
              <a:t>усієї</a:t>
            </a:r>
            <a:r>
              <a:rPr lang="ru-RU" b="1" dirty="0"/>
              <a:t> </a:t>
            </a:r>
            <a:r>
              <a:rPr lang="ru-RU" b="1" dirty="0" err="1"/>
              <a:t>інформації</a:t>
            </a:r>
            <a:r>
              <a:rPr lang="ru-RU" b="1" dirty="0"/>
              <a:t> про </a:t>
            </a:r>
            <a:r>
              <a:rPr lang="ru-RU" b="1" dirty="0" err="1"/>
              <a:t>клієнта</a:t>
            </a:r>
            <a:r>
              <a:rPr lang="ru-RU" b="1" dirty="0"/>
              <a:t> (</a:t>
            </a:r>
            <a:r>
              <a:rPr lang="ru-RU" b="1" dirty="0" err="1"/>
              <a:t>страхувальника</a:t>
            </a:r>
            <a:r>
              <a:rPr lang="ru-RU" b="1" dirty="0"/>
              <a:t>, </a:t>
            </a:r>
            <a:r>
              <a:rPr lang="ru-RU" b="1" dirty="0" err="1"/>
              <a:t>застраховану</a:t>
            </a:r>
            <a:r>
              <a:rPr lang="ru-RU" b="1" dirty="0"/>
              <a:t> особу, </a:t>
            </a:r>
            <a:r>
              <a:rPr lang="ru-RU" b="1" dirty="0" err="1"/>
              <a:t>вигодонабувача</a:t>
            </a:r>
            <a:r>
              <a:rPr lang="ru-RU" b="1" dirty="0"/>
              <a:t>) та </a:t>
            </a:r>
            <a:r>
              <a:rPr lang="ru-RU" b="1" dirty="0" err="1"/>
              <a:t>його</a:t>
            </a:r>
            <a:r>
              <a:rPr lang="ru-RU" b="1" dirty="0"/>
              <a:t> </a:t>
            </a:r>
            <a:r>
              <a:rPr lang="ru-RU" b="1" dirty="0" err="1"/>
              <a:t>фінансовий</a:t>
            </a:r>
            <a:r>
              <a:rPr lang="ru-RU" b="1" dirty="0"/>
              <a:t> стан, яка стала </a:t>
            </a:r>
            <a:r>
              <a:rPr lang="ru-RU" b="1" dirty="0" err="1"/>
              <a:t>відомою</a:t>
            </a:r>
            <a:r>
              <a:rPr lang="ru-RU" b="1" dirty="0"/>
              <a:t> страховику (</a:t>
            </a:r>
            <a:r>
              <a:rPr lang="ru-RU" b="1" dirty="0" err="1"/>
              <a:t>перестраховику</a:t>
            </a:r>
            <a:r>
              <a:rPr lang="ru-RU" b="1" dirty="0"/>
              <a:t>) </a:t>
            </a:r>
            <a:r>
              <a:rPr lang="ru-RU" b="1" dirty="0" err="1"/>
              <a:t>або</a:t>
            </a:r>
            <a:r>
              <a:rPr lang="ru-RU" b="1" dirty="0"/>
              <a:t> страховому </a:t>
            </a:r>
            <a:r>
              <a:rPr lang="ru-RU" b="1" dirty="0" err="1"/>
              <a:t>посереднику</a:t>
            </a:r>
            <a:r>
              <a:rPr lang="ru-RU" b="1" dirty="0"/>
              <a:t> у </a:t>
            </a:r>
            <a:r>
              <a:rPr lang="ru-RU" b="1" dirty="0" err="1"/>
              <a:t>зв’язку</a:t>
            </a:r>
            <a:r>
              <a:rPr lang="ru-RU" b="1" dirty="0"/>
              <a:t> з </a:t>
            </a:r>
            <a:r>
              <a:rPr lang="ru-RU" b="1" dirty="0" err="1"/>
              <a:t>укладанням</a:t>
            </a:r>
            <a:r>
              <a:rPr lang="ru-RU" b="1" dirty="0"/>
              <a:t> та/</a:t>
            </a:r>
            <a:r>
              <a:rPr lang="ru-RU" b="1" dirty="0" err="1"/>
              <a:t>або</a:t>
            </a:r>
            <a:r>
              <a:rPr lang="ru-RU" b="1" dirty="0"/>
              <a:t> </a:t>
            </a:r>
            <a:r>
              <a:rPr lang="ru-RU" b="1" dirty="0" err="1"/>
              <a:t>виконанням</a:t>
            </a:r>
            <a:r>
              <a:rPr lang="ru-RU" b="1" dirty="0"/>
              <a:t> договору </a:t>
            </a:r>
            <a:r>
              <a:rPr lang="ru-RU" b="1" dirty="0" err="1"/>
              <a:t>страхування</a:t>
            </a:r>
            <a:r>
              <a:rPr lang="ru-RU" b="1" dirty="0"/>
              <a:t> (</a:t>
            </a:r>
            <a:r>
              <a:rPr lang="ru-RU" b="1" dirty="0" err="1"/>
              <a:t>перестрахування</a:t>
            </a:r>
            <a:r>
              <a:rPr lang="ru-RU" b="1" dirty="0"/>
              <a:t>), і </a:t>
            </a:r>
            <a:r>
              <a:rPr lang="ru-RU" b="1" dirty="0" err="1"/>
              <a:t>розголошення</a:t>
            </a:r>
            <a:r>
              <a:rPr lang="ru-RU" b="1" dirty="0"/>
              <a:t> </a:t>
            </a:r>
            <a:r>
              <a:rPr lang="ru-RU" b="1" dirty="0" err="1"/>
              <a:t>якої</a:t>
            </a:r>
            <a:r>
              <a:rPr lang="ru-RU" b="1" dirty="0"/>
              <a:t> </a:t>
            </a:r>
            <a:r>
              <a:rPr lang="ru-RU" b="1" dirty="0" err="1"/>
              <a:t>може</a:t>
            </a:r>
            <a:r>
              <a:rPr lang="ru-RU" b="1" dirty="0"/>
              <a:t> </a:t>
            </a:r>
            <a:r>
              <a:rPr lang="ru-RU" b="1" dirty="0" err="1"/>
              <a:t>потенційно</a:t>
            </a:r>
            <a:r>
              <a:rPr lang="ru-RU" b="1" dirty="0"/>
              <a:t> </a:t>
            </a:r>
            <a:r>
              <a:rPr lang="ru-RU" b="1" dirty="0" err="1"/>
              <a:t>заподіяти</a:t>
            </a:r>
            <a:r>
              <a:rPr lang="ru-RU" b="1" dirty="0"/>
              <a:t> </a:t>
            </a:r>
            <a:r>
              <a:rPr lang="ru-RU" b="1" dirty="0" err="1"/>
              <a:t>матеріальну</a:t>
            </a:r>
            <a:r>
              <a:rPr lang="ru-RU" b="1" dirty="0"/>
              <a:t> </a:t>
            </a:r>
            <a:r>
              <a:rPr lang="ru-RU" b="1" dirty="0" err="1"/>
              <a:t>чи</a:t>
            </a:r>
            <a:r>
              <a:rPr lang="ru-RU" b="1" dirty="0"/>
              <a:t> </a:t>
            </a:r>
            <a:r>
              <a:rPr lang="ru-RU" b="1" dirty="0" err="1"/>
              <a:t>моральну</a:t>
            </a:r>
            <a:r>
              <a:rPr lang="ru-RU" b="1" dirty="0"/>
              <a:t> шкоду такому </a:t>
            </a:r>
            <a:r>
              <a:rPr lang="ru-RU" b="1" dirty="0" err="1"/>
              <a:t>клієнту</a:t>
            </a:r>
            <a:r>
              <a:rPr lang="ru-RU" b="1" dirty="0"/>
              <a:t>. </a:t>
            </a:r>
            <a:r>
              <a:rPr lang="ru-RU" b="1" dirty="0" err="1"/>
              <a:t>Таємниця</a:t>
            </a:r>
            <a:r>
              <a:rPr lang="ru-RU" b="1" dirty="0"/>
              <a:t> </a:t>
            </a:r>
            <a:r>
              <a:rPr lang="ru-RU" b="1" dirty="0" err="1"/>
              <a:t>страхування</a:t>
            </a:r>
            <a:r>
              <a:rPr lang="ru-RU" b="1" dirty="0"/>
              <a:t> є </a:t>
            </a:r>
            <a:r>
              <a:rPr lang="ru-RU" b="1" dirty="0" err="1"/>
              <a:t>невід'ємною</a:t>
            </a:r>
            <a:r>
              <a:rPr lang="ru-RU" b="1" dirty="0"/>
              <a:t> </a:t>
            </a:r>
            <a:r>
              <a:rPr lang="ru-RU" b="1" dirty="0" err="1"/>
              <a:t>частиною</a:t>
            </a:r>
            <a:r>
              <a:rPr lang="ru-RU" b="1" dirty="0"/>
              <a:t> та </a:t>
            </a:r>
            <a:r>
              <a:rPr lang="ru-RU" b="1" dirty="0" err="1"/>
              <a:t>різновидом</a:t>
            </a:r>
            <a:r>
              <a:rPr lang="ru-RU" b="1" dirty="0"/>
              <a:t> </a:t>
            </a:r>
            <a:r>
              <a:rPr lang="ru-RU" b="1" dirty="0" err="1"/>
              <a:t>таємниці</a:t>
            </a:r>
            <a:r>
              <a:rPr lang="ru-RU" b="1" dirty="0"/>
              <a:t> </a:t>
            </a:r>
            <a:r>
              <a:rPr lang="ru-RU" b="1" dirty="0" err="1"/>
              <a:t>фінансової</a:t>
            </a:r>
            <a:r>
              <a:rPr lang="ru-RU" b="1" dirty="0"/>
              <a:t> </a:t>
            </a:r>
            <a:r>
              <a:rPr lang="ru-RU" b="1" dirty="0" err="1"/>
              <a:t>послуги</a:t>
            </a:r>
            <a:r>
              <a:rPr lang="ru-RU" b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09739913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Таємниця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фінансових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послуг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.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Захист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інформації</a:t>
            </a:r>
            <a:endParaRPr lang="ru-RU" sz="2300" b="1" kern="0" dirty="0">
              <a:solidFill>
                <a:prstClr val="white"/>
              </a:solidFill>
              <a:cs typeface="Times New Roman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488504" y="495461"/>
            <a:ext cx="8496944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b="1" dirty="0" err="1"/>
              <a:t>Надавачі</a:t>
            </a:r>
            <a:r>
              <a:rPr lang="ru-RU" b="1" dirty="0"/>
              <a:t> </a:t>
            </a:r>
            <a:r>
              <a:rPr lang="ru-RU" b="1" dirty="0" err="1"/>
              <a:t>фінансових</a:t>
            </a:r>
            <a:r>
              <a:rPr lang="ru-RU" b="1" dirty="0"/>
              <a:t> </a:t>
            </a:r>
            <a:r>
              <a:rPr lang="ru-RU" b="1" dirty="0" err="1"/>
              <a:t>послуг</a:t>
            </a:r>
            <a:r>
              <a:rPr lang="ru-RU" b="1" dirty="0"/>
              <a:t> та/</a:t>
            </a:r>
            <a:r>
              <a:rPr lang="ru-RU" b="1" dirty="0" err="1"/>
              <a:t>або</a:t>
            </a:r>
            <a:r>
              <a:rPr lang="ru-RU" b="1" dirty="0"/>
              <a:t> </a:t>
            </a:r>
            <a:r>
              <a:rPr lang="ru-RU" b="1" dirty="0" err="1"/>
              <a:t>посередники</a:t>
            </a:r>
            <a:r>
              <a:rPr lang="ru-RU" b="1" dirty="0"/>
              <a:t>, а </a:t>
            </a:r>
            <a:r>
              <a:rPr lang="ru-RU" b="1" dirty="0" err="1"/>
              <a:t>також</a:t>
            </a:r>
            <a:r>
              <a:rPr lang="ru-RU" b="1" dirty="0"/>
              <a:t> Регулятор ринку </a:t>
            </a:r>
            <a:r>
              <a:rPr lang="ru-RU" b="1" dirty="0" err="1"/>
              <a:t>зобов’язані</a:t>
            </a:r>
            <a:r>
              <a:rPr lang="ru-RU" b="1" dirty="0"/>
              <a:t> </a:t>
            </a:r>
            <a:r>
              <a:rPr lang="ru-RU" b="1" dirty="0" err="1"/>
              <a:t>забезпечувати</a:t>
            </a:r>
            <a:r>
              <a:rPr lang="ru-RU" b="1" dirty="0"/>
              <a:t> </a:t>
            </a:r>
            <a:r>
              <a:rPr lang="ru-RU" b="1" dirty="0" err="1"/>
              <a:t>належне</a:t>
            </a:r>
            <a:r>
              <a:rPr lang="ru-RU" b="1" dirty="0"/>
              <a:t> </a:t>
            </a:r>
            <a:r>
              <a:rPr lang="ru-RU" b="1" dirty="0" err="1"/>
              <a:t>збереження</a:t>
            </a:r>
            <a:r>
              <a:rPr lang="ru-RU" b="1" dirty="0"/>
              <a:t> </a:t>
            </a:r>
            <a:r>
              <a:rPr lang="ru-RU" b="1" dirty="0" err="1"/>
              <a:t>таємниці</a:t>
            </a:r>
            <a:r>
              <a:rPr lang="ru-RU" b="1" dirty="0"/>
              <a:t> </a:t>
            </a:r>
            <a:r>
              <a:rPr lang="ru-RU" b="1" dirty="0" err="1"/>
              <a:t>фінансової</a:t>
            </a:r>
            <a:r>
              <a:rPr lang="ru-RU" b="1" dirty="0"/>
              <a:t> </a:t>
            </a:r>
            <a:r>
              <a:rPr lang="ru-RU" b="1" dirty="0" err="1"/>
              <a:t>послуги</a:t>
            </a:r>
            <a:r>
              <a:rPr lang="ru-RU" b="1" dirty="0"/>
              <a:t> шляхом: </a:t>
            </a:r>
            <a:endParaRPr lang="ru-RU" b="1" dirty="0" smtClean="0"/>
          </a:p>
          <a:p>
            <a:pPr marL="285750" indent="-285750">
              <a:buFont typeface="Wingdings" pitchFamily="2" charset="2"/>
              <a:buChar char="Ø"/>
            </a:pPr>
            <a:r>
              <a:rPr lang="ru-RU" dirty="0" err="1" smtClean="0"/>
              <a:t>Чіткого</a:t>
            </a:r>
            <a:r>
              <a:rPr lang="ru-RU" dirty="0" smtClean="0"/>
              <a:t> </a:t>
            </a:r>
            <a:r>
              <a:rPr lang="ru-RU" dirty="0" err="1"/>
              <a:t>обмеження</a:t>
            </a:r>
            <a:r>
              <a:rPr lang="ru-RU" dirty="0"/>
              <a:t> кола </a:t>
            </a:r>
            <a:r>
              <a:rPr lang="ru-RU" dirty="0" err="1"/>
              <a:t>осіб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мають</a:t>
            </a:r>
            <a:r>
              <a:rPr lang="ru-RU" dirty="0"/>
              <a:t> </a:t>
            </a:r>
            <a:r>
              <a:rPr lang="ru-RU" dirty="0" err="1"/>
              <a:t>санкціонований</a:t>
            </a:r>
            <a:r>
              <a:rPr lang="ru-RU" dirty="0"/>
              <a:t> доступ до </a:t>
            </a:r>
            <a:r>
              <a:rPr lang="ru-RU" dirty="0" err="1"/>
              <a:t>інформації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становить </a:t>
            </a:r>
            <a:r>
              <a:rPr lang="ru-RU" dirty="0" err="1"/>
              <a:t>таємницю</a:t>
            </a:r>
            <a:r>
              <a:rPr lang="ru-RU" dirty="0"/>
              <a:t> </a:t>
            </a:r>
            <a:r>
              <a:rPr lang="ru-RU" dirty="0" err="1"/>
              <a:t>фінансової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. </a:t>
            </a:r>
            <a:endParaRPr lang="ru-RU" dirty="0" smtClean="0"/>
          </a:p>
          <a:p>
            <a:pPr marL="285750" indent="-285750">
              <a:buFont typeface="Wingdings" pitchFamily="2" charset="2"/>
              <a:buChar char="Ø"/>
            </a:pPr>
            <a:r>
              <a:rPr lang="ru-RU" dirty="0" err="1" smtClean="0"/>
              <a:t>Організації</a:t>
            </a:r>
            <a:r>
              <a:rPr lang="ru-RU" dirty="0" smtClean="0"/>
              <a:t> </a:t>
            </a:r>
            <a:r>
              <a:rPr lang="ru-RU" dirty="0" err="1"/>
              <a:t>спеціального</a:t>
            </a:r>
            <a:r>
              <a:rPr lang="ru-RU" dirty="0"/>
              <a:t> режиму </a:t>
            </a:r>
            <a:r>
              <a:rPr lang="ru-RU" dirty="0" err="1"/>
              <a:t>діловодства</a:t>
            </a:r>
            <a:r>
              <a:rPr lang="ru-RU" dirty="0"/>
              <a:t> з документами (як </a:t>
            </a:r>
            <a:r>
              <a:rPr lang="ru-RU" dirty="0" err="1"/>
              <a:t>паперовими</a:t>
            </a:r>
            <a:r>
              <a:rPr lang="ru-RU" dirty="0"/>
              <a:t>, так і </a:t>
            </a:r>
            <a:r>
              <a:rPr lang="ru-RU" dirty="0" err="1"/>
              <a:t>електронними</a:t>
            </a:r>
            <a:r>
              <a:rPr lang="ru-RU" dirty="0"/>
              <a:t>),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містять</a:t>
            </a:r>
            <a:r>
              <a:rPr lang="ru-RU" dirty="0"/>
              <a:t> </a:t>
            </a:r>
            <a:r>
              <a:rPr lang="ru-RU" dirty="0" err="1"/>
              <a:t>таємницю</a:t>
            </a:r>
            <a:r>
              <a:rPr lang="ru-RU" dirty="0"/>
              <a:t> </a:t>
            </a:r>
            <a:r>
              <a:rPr lang="ru-RU" dirty="0" err="1"/>
              <a:t>фінансової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.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488504" y="2526786"/>
            <a:ext cx="8496944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itchFamily="2" charset="2"/>
              <a:buChar char="Ø"/>
            </a:pPr>
            <a:r>
              <a:rPr lang="ru-RU" dirty="0"/>
              <a:t>Активного </a:t>
            </a:r>
            <a:r>
              <a:rPr lang="ru-RU" dirty="0" err="1"/>
              <a:t>застосування</a:t>
            </a:r>
            <a:r>
              <a:rPr lang="ru-RU" dirty="0"/>
              <a:t> </a:t>
            </a:r>
            <a:r>
              <a:rPr lang="ru-RU" dirty="0" err="1"/>
              <a:t>сучасних</a:t>
            </a:r>
            <a:r>
              <a:rPr lang="ru-RU" dirty="0"/>
              <a:t> </a:t>
            </a:r>
            <a:r>
              <a:rPr lang="ru-RU" dirty="0" err="1"/>
              <a:t>технічних</a:t>
            </a:r>
            <a:r>
              <a:rPr lang="ru-RU" dirty="0"/>
              <a:t> </a:t>
            </a:r>
            <a:r>
              <a:rPr lang="ru-RU" dirty="0" err="1"/>
              <a:t>засобів</a:t>
            </a:r>
            <a:r>
              <a:rPr lang="ru-RU" dirty="0"/>
              <a:t> для </a:t>
            </a:r>
            <a:r>
              <a:rPr lang="ru-RU" dirty="0" err="1"/>
              <a:t>запобігання</a:t>
            </a:r>
            <a:r>
              <a:rPr lang="ru-RU" dirty="0"/>
              <a:t> будь-</a:t>
            </a:r>
            <a:r>
              <a:rPr lang="ru-RU" dirty="0" err="1"/>
              <a:t>якому</a:t>
            </a:r>
            <a:r>
              <a:rPr lang="ru-RU" dirty="0"/>
              <a:t> </a:t>
            </a:r>
            <a:r>
              <a:rPr lang="ru-RU" dirty="0" err="1"/>
              <a:t>несанкціонованому</a:t>
            </a:r>
            <a:r>
              <a:rPr lang="ru-RU" dirty="0"/>
              <a:t> доступу до </a:t>
            </a:r>
            <a:r>
              <a:rPr lang="ru-RU" dirty="0" err="1"/>
              <a:t>електронних</a:t>
            </a:r>
            <a:r>
              <a:rPr lang="ru-RU" dirty="0"/>
              <a:t> та </a:t>
            </a:r>
            <a:r>
              <a:rPr lang="ru-RU" dirty="0" err="1"/>
              <a:t>інших</a:t>
            </a:r>
            <a:r>
              <a:rPr lang="ru-RU" dirty="0"/>
              <a:t> </a:t>
            </a:r>
            <a:r>
              <a:rPr lang="ru-RU" dirty="0" err="1"/>
              <a:t>носіїв</a:t>
            </a:r>
            <a:r>
              <a:rPr lang="ru-RU" dirty="0"/>
              <a:t> </a:t>
            </a:r>
            <a:r>
              <a:rPr lang="ru-RU" dirty="0" err="1"/>
              <a:t>інформації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становить </a:t>
            </a:r>
            <a:r>
              <a:rPr lang="ru-RU" dirty="0" err="1"/>
              <a:t>таємницю</a:t>
            </a:r>
            <a:r>
              <a:rPr lang="ru-RU" dirty="0"/>
              <a:t> </a:t>
            </a:r>
            <a:r>
              <a:rPr lang="ru-RU" dirty="0" err="1"/>
              <a:t>фінансової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. </a:t>
            </a:r>
            <a:endParaRPr lang="ru-RU" dirty="0" smtClean="0"/>
          </a:p>
          <a:p>
            <a:pPr marL="285750" indent="-285750">
              <a:buFont typeface="Wingdings" pitchFamily="2" charset="2"/>
              <a:buChar char="Ø"/>
            </a:pPr>
            <a:r>
              <a:rPr lang="ru-RU" dirty="0" err="1" smtClean="0"/>
              <a:t>Обов'язкового</a:t>
            </a:r>
            <a:r>
              <a:rPr lang="ru-RU" dirty="0" smtClean="0"/>
              <a:t> </a:t>
            </a:r>
            <a:r>
              <a:rPr lang="ru-RU" dirty="0" err="1"/>
              <a:t>включення</a:t>
            </a:r>
            <a:r>
              <a:rPr lang="ru-RU" dirty="0"/>
              <a:t> </a:t>
            </a:r>
            <a:r>
              <a:rPr lang="ru-RU" dirty="0" err="1"/>
              <a:t>спеціального</a:t>
            </a:r>
            <a:r>
              <a:rPr lang="ru-RU" dirty="0"/>
              <a:t> </a:t>
            </a:r>
            <a:r>
              <a:rPr lang="ru-RU" dirty="0" err="1"/>
              <a:t>застереження</a:t>
            </a:r>
            <a:r>
              <a:rPr lang="ru-RU" dirty="0"/>
              <a:t> про </a:t>
            </a:r>
            <a:r>
              <a:rPr lang="ru-RU" dirty="0" err="1"/>
              <a:t>необхідність</a:t>
            </a:r>
            <a:r>
              <a:rPr lang="ru-RU" dirty="0"/>
              <a:t> </a:t>
            </a:r>
            <a:r>
              <a:rPr lang="ru-RU" dirty="0" err="1"/>
              <a:t>безумовного</a:t>
            </a:r>
            <a:r>
              <a:rPr lang="ru-RU" dirty="0"/>
              <a:t> </a:t>
            </a:r>
            <a:r>
              <a:rPr lang="ru-RU" dirty="0" err="1"/>
              <a:t>збереження</a:t>
            </a:r>
            <a:r>
              <a:rPr lang="ru-RU" dirty="0"/>
              <a:t> </a:t>
            </a:r>
            <a:r>
              <a:rPr lang="ru-RU" dirty="0" err="1"/>
              <a:t>таємниці</a:t>
            </a:r>
            <a:r>
              <a:rPr lang="ru-RU" dirty="0"/>
              <a:t> </a:t>
            </a:r>
            <a:r>
              <a:rPr lang="ru-RU" dirty="0" err="1"/>
              <a:t>фінансової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 та про </a:t>
            </a:r>
            <a:r>
              <a:rPr lang="ru-RU" dirty="0" err="1"/>
              <a:t>відповідальність</a:t>
            </a:r>
            <a:r>
              <a:rPr lang="ru-RU" dirty="0"/>
              <a:t> за </a:t>
            </a:r>
            <a:r>
              <a:rPr lang="ru-RU" dirty="0" err="1"/>
              <a:t>її</a:t>
            </a:r>
            <a:r>
              <a:rPr lang="ru-RU" dirty="0"/>
              <a:t> </a:t>
            </a:r>
            <a:r>
              <a:rPr lang="ru-RU" dirty="0" err="1"/>
              <a:t>неправомірне</a:t>
            </a:r>
            <a:r>
              <a:rPr lang="ru-RU" dirty="0"/>
              <a:t> </a:t>
            </a:r>
            <a:r>
              <a:rPr lang="ru-RU" dirty="0" err="1"/>
              <a:t>розголошення</a:t>
            </a:r>
            <a:r>
              <a:rPr lang="ru-RU" dirty="0"/>
              <a:t> до тексту </a:t>
            </a:r>
            <a:r>
              <a:rPr lang="ru-RU" dirty="0" err="1"/>
              <a:t>всіх</a:t>
            </a:r>
            <a:r>
              <a:rPr lang="ru-RU" dirty="0"/>
              <a:t> </a:t>
            </a:r>
            <a:r>
              <a:rPr lang="ru-RU" dirty="0" err="1"/>
              <a:t>укладених</a:t>
            </a:r>
            <a:r>
              <a:rPr lang="ru-RU" dirty="0"/>
              <a:t> </a:t>
            </a:r>
            <a:r>
              <a:rPr lang="ru-RU" dirty="0" err="1"/>
              <a:t>договорів</a:t>
            </a:r>
            <a:r>
              <a:rPr lang="ru-RU" dirty="0"/>
              <a:t> та </a:t>
            </a:r>
            <a:r>
              <a:rPr lang="ru-RU" dirty="0" err="1"/>
              <a:t>угод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передбачають</a:t>
            </a:r>
            <a:r>
              <a:rPr lang="ru-RU" dirty="0"/>
              <a:t> доступ до </a:t>
            </a:r>
            <a:r>
              <a:rPr lang="ru-RU" dirty="0" err="1"/>
              <a:t>такої</a:t>
            </a:r>
            <a:r>
              <a:rPr lang="ru-RU" dirty="0"/>
              <a:t> </a:t>
            </a:r>
            <a:r>
              <a:rPr lang="ru-RU" dirty="0" err="1"/>
              <a:t>інформації</a:t>
            </a:r>
            <a:r>
              <a:rPr lang="ru-RU" dirty="0"/>
              <a:t>.</a:t>
            </a:r>
          </a:p>
        </p:txBody>
      </p:sp>
      <p:sp>
        <p:nvSpPr>
          <p:cNvPr id="6" name="Прямоугольник 5"/>
          <p:cNvSpPr/>
          <p:nvPr/>
        </p:nvSpPr>
        <p:spPr>
          <a:xfrm>
            <a:off x="513359" y="4520894"/>
            <a:ext cx="8904137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b="1" dirty="0" err="1" smtClean="0"/>
              <a:t>Керівники</a:t>
            </a:r>
            <a:r>
              <a:rPr lang="ru-RU" b="1" dirty="0" smtClean="0"/>
              <a:t> </a:t>
            </a:r>
            <a:r>
              <a:rPr lang="ru-RU" b="1" dirty="0"/>
              <a:t>та </a:t>
            </a:r>
            <a:r>
              <a:rPr lang="ru-RU" b="1" dirty="0" err="1"/>
              <a:t>працівники</a:t>
            </a:r>
            <a:r>
              <a:rPr lang="ru-RU" b="1" dirty="0"/>
              <a:t> </a:t>
            </a:r>
            <a:r>
              <a:rPr lang="ru-RU" b="1" dirty="0" err="1"/>
              <a:t>надавача</a:t>
            </a:r>
            <a:r>
              <a:rPr lang="ru-RU" b="1" dirty="0"/>
              <a:t> </a:t>
            </a:r>
            <a:r>
              <a:rPr lang="ru-RU" b="1" dirty="0" err="1"/>
              <a:t>фінансових</a:t>
            </a:r>
            <a:r>
              <a:rPr lang="ru-RU" b="1" dirty="0"/>
              <a:t> </a:t>
            </a:r>
            <a:r>
              <a:rPr lang="ru-RU" b="1" dirty="0" err="1"/>
              <a:t>послуг</a:t>
            </a:r>
            <a:r>
              <a:rPr lang="ru-RU" b="1" dirty="0"/>
              <a:t> та/</a:t>
            </a:r>
            <a:r>
              <a:rPr lang="ru-RU" b="1" dirty="0" err="1"/>
              <a:t>або</a:t>
            </a:r>
            <a:r>
              <a:rPr lang="ru-RU" b="1" dirty="0"/>
              <a:t> </a:t>
            </a:r>
            <a:r>
              <a:rPr lang="ru-RU" b="1" dirty="0" err="1"/>
              <a:t>посередника</a:t>
            </a:r>
            <a:r>
              <a:rPr lang="ru-RU" b="1" dirty="0"/>
              <a:t>, а </a:t>
            </a:r>
            <a:r>
              <a:rPr lang="ru-RU" b="1" dirty="0" err="1"/>
              <a:t>також</a:t>
            </a:r>
            <a:r>
              <a:rPr lang="ru-RU" b="1" dirty="0"/>
              <a:t> </a:t>
            </a:r>
            <a:r>
              <a:rPr lang="ru-RU" b="1" dirty="0" err="1"/>
              <a:t>працівники</a:t>
            </a:r>
            <a:r>
              <a:rPr lang="ru-RU" b="1" dirty="0"/>
              <a:t> Регулятора при </a:t>
            </a:r>
            <a:r>
              <a:rPr lang="ru-RU" b="1" dirty="0" err="1"/>
              <a:t>вступі</a:t>
            </a:r>
            <a:r>
              <a:rPr lang="ru-RU" b="1" dirty="0"/>
              <a:t> на посаду в </a:t>
            </a:r>
            <a:r>
              <a:rPr lang="ru-RU" b="1" dirty="0" err="1"/>
              <a:t>обов'язковому</a:t>
            </a:r>
            <a:r>
              <a:rPr lang="ru-RU" b="1" dirty="0"/>
              <a:t> порядку </a:t>
            </a:r>
            <a:r>
              <a:rPr lang="ru-RU" b="1" dirty="0" err="1"/>
              <a:t>підписують</a:t>
            </a:r>
            <a:r>
              <a:rPr lang="ru-RU" b="1" dirty="0"/>
              <a:t> </a:t>
            </a:r>
            <a:r>
              <a:rPr lang="ru-RU" b="1" dirty="0" err="1"/>
              <a:t>зобов’язання</a:t>
            </a:r>
            <a:r>
              <a:rPr lang="ru-RU" b="1" dirty="0"/>
              <a:t> про </a:t>
            </a:r>
            <a:r>
              <a:rPr lang="ru-RU" b="1" dirty="0" err="1"/>
              <a:t>збереження</a:t>
            </a:r>
            <a:r>
              <a:rPr lang="ru-RU" b="1" dirty="0"/>
              <a:t> </a:t>
            </a:r>
            <a:r>
              <a:rPr lang="ru-RU" b="1" dirty="0" err="1"/>
              <a:t>таємниці</a:t>
            </a:r>
            <a:r>
              <a:rPr lang="ru-RU" b="1" dirty="0"/>
              <a:t> </a:t>
            </a:r>
            <a:r>
              <a:rPr lang="ru-RU" b="1" dirty="0" err="1"/>
              <a:t>фінансової</a:t>
            </a:r>
            <a:r>
              <a:rPr lang="ru-RU" b="1" dirty="0"/>
              <a:t> </a:t>
            </a:r>
            <a:r>
              <a:rPr lang="ru-RU" b="1" dirty="0" err="1"/>
              <a:t>послуги</a:t>
            </a:r>
            <a:r>
              <a:rPr lang="ru-RU" b="1" dirty="0"/>
              <a:t>. </a:t>
            </a:r>
            <a:endParaRPr lang="ru-RU" b="1" dirty="0" smtClean="0"/>
          </a:p>
          <a:p>
            <a:pPr algn="just"/>
            <a:r>
              <a:rPr lang="ru-RU" b="1" dirty="0" err="1" smtClean="0">
                <a:solidFill>
                  <a:srgbClr val="C00000"/>
                </a:solidFill>
              </a:rPr>
              <a:t>Керівники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>
                <a:solidFill>
                  <a:srgbClr val="C00000"/>
                </a:solidFill>
              </a:rPr>
              <a:t>та </a:t>
            </a:r>
            <a:r>
              <a:rPr lang="ru-RU" b="1" dirty="0" err="1">
                <a:solidFill>
                  <a:srgbClr val="C00000"/>
                </a:solidFill>
              </a:rPr>
              <a:t>працівники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надавача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фінансових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послуг</a:t>
            </a:r>
            <a:r>
              <a:rPr lang="ru-RU" b="1" dirty="0">
                <a:solidFill>
                  <a:srgbClr val="C00000"/>
                </a:solidFill>
              </a:rPr>
              <a:t> та/</a:t>
            </a:r>
            <a:r>
              <a:rPr lang="ru-RU" b="1" dirty="0" err="1">
                <a:solidFill>
                  <a:srgbClr val="C00000"/>
                </a:solidFill>
              </a:rPr>
              <a:t>або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посередника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зобов’язані</a:t>
            </a:r>
            <a:r>
              <a:rPr lang="ru-RU" b="1" dirty="0">
                <a:solidFill>
                  <a:srgbClr val="C00000"/>
                </a:solidFill>
              </a:rPr>
              <a:t> не </a:t>
            </a:r>
            <a:r>
              <a:rPr lang="ru-RU" b="1" dirty="0" err="1">
                <a:solidFill>
                  <a:srgbClr val="C00000"/>
                </a:solidFill>
              </a:rPr>
              <a:t>розголошувати</a:t>
            </a:r>
            <a:r>
              <a:rPr lang="ru-RU" b="1" dirty="0">
                <a:solidFill>
                  <a:srgbClr val="C00000"/>
                </a:solidFill>
              </a:rPr>
              <a:t> та не </a:t>
            </a:r>
            <a:r>
              <a:rPr lang="ru-RU" b="1" dirty="0" err="1">
                <a:solidFill>
                  <a:srgbClr val="C00000"/>
                </a:solidFill>
              </a:rPr>
              <a:t>використовувати</a:t>
            </a:r>
            <a:r>
              <a:rPr lang="ru-RU" b="1" dirty="0">
                <a:solidFill>
                  <a:srgbClr val="C00000"/>
                </a:solidFill>
              </a:rPr>
              <a:t> з </a:t>
            </a:r>
            <a:r>
              <a:rPr lang="ru-RU" b="1" dirty="0" err="1">
                <a:solidFill>
                  <a:srgbClr val="C00000"/>
                </a:solidFill>
              </a:rPr>
              <a:t>корисливою</a:t>
            </a:r>
            <a:r>
              <a:rPr lang="ru-RU" b="1" dirty="0">
                <a:solidFill>
                  <a:srgbClr val="C00000"/>
                </a:solidFill>
              </a:rPr>
              <a:t> метою для себе </a:t>
            </a:r>
            <a:r>
              <a:rPr lang="ru-RU" b="1" dirty="0" err="1">
                <a:solidFill>
                  <a:srgbClr val="C00000"/>
                </a:solidFill>
              </a:rPr>
              <a:t>чи</a:t>
            </a:r>
            <a:r>
              <a:rPr lang="ru-RU" b="1" dirty="0">
                <a:solidFill>
                  <a:srgbClr val="C00000"/>
                </a:solidFill>
              </a:rPr>
              <a:t> для </a:t>
            </a:r>
            <a:r>
              <a:rPr lang="ru-RU" b="1" dirty="0" err="1">
                <a:solidFill>
                  <a:srgbClr val="C00000"/>
                </a:solidFill>
              </a:rPr>
              <a:t>третіх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осіб</a:t>
            </a:r>
            <a:r>
              <a:rPr lang="ru-RU" b="1" dirty="0">
                <a:solidFill>
                  <a:srgbClr val="C00000"/>
                </a:solidFill>
              </a:rPr>
              <a:t> будь-яку </a:t>
            </a:r>
            <a:r>
              <a:rPr lang="ru-RU" b="1" dirty="0" err="1">
                <a:solidFill>
                  <a:srgbClr val="C00000"/>
                </a:solidFill>
              </a:rPr>
              <a:t>інформацію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що</a:t>
            </a:r>
            <a:r>
              <a:rPr lang="ru-RU" b="1" dirty="0">
                <a:solidFill>
                  <a:srgbClr val="C00000"/>
                </a:solidFill>
              </a:rPr>
              <a:t> становить </a:t>
            </a:r>
            <a:r>
              <a:rPr lang="ru-RU" b="1" dirty="0" err="1">
                <a:solidFill>
                  <a:srgbClr val="C00000"/>
                </a:solidFill>
              </a:rPr>
              <a:t>таємницю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фінансової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послуги</a:t>
            </a:r>
            <a:r>
              <a:rPr lang="ru-RU" b="1" dirty="0">
                <a:solidFill>
                  <a:srgbClr val="C00000"/>
                </a:solidFill>
              </a:rPr>
              <a:t>, яка стала </a:t>
            </a:r>
            <a:r>
              <a:rPr lang="ru-RU" b="1" dirty="0" err="1">
                <a:solidFill>
                  <a:srgbClr val="C00000"/>
                </a:solidFill>
              </a:rPr>
              <a:t>їм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відома</a:t>
            </a:r>
            <a:r>
              <a:rPr lang="ru-RU" b="1" dirty="0">
                <a:solidFill>
                  <a:srgbClr val="C00000"/>
                </a:solidFill>
              </a:rPr>
              <a:t> у </a:t>
            </a:r>
            <a:r>
              <a:rPr lang="ru-RU" b="1" dirty="0" err="1">
                <a:solidFill>
                  <a:srgbClr val="C00000"/>
                </a:solidFill>
              </a:rPr>
              <a:t>зв’язку</a:t>
            </a:r>
            <a:r>
              <a:rPr lang="ru-RU" b="1" dirty="0">
                <a:solidFill>
                  <a:srgbClr val="C00000"/>
                </a:solidFill>
              </a:rPr>
              <a:t> з </a:t>
            </a:r>
            <a:r>
              <a:rPr lang="ru-RU" b="1" dirty="0" err="1">
                <a:solidFill>
                  <a:srgbClr val="C00000"/>
                </a:solidFill>
              </a:rPr>
              <a:t>виконанням</a:t>
            </a:r>
            <a:r>
              <a:rPr lang="ru-RU" b="1" dirty="0">
                <a:solidFill>
                  <a:srgbClr val="C00000"/>
                </a:solidFill>
              </a:rPr>
              <a:t> ними </a:t>
            </a:r>
            <a:r>
              <a:rPr lang="ru-RU" b="1" dirty="0" err="1">
                <a:solidFill>
                  <a:srgbClr val="C00000"/>
                </a:solidFill>
              </a:rPr>
              <a:t>своїх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службових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обов’язків</a:t>
            </a:r>
            <a:r>
              <a:rPr lang="ru-RU" b="1" dirty="0">
                <a:solidFill>
                  <a:srgbClr val="C00000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3924549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Таємниця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фінансових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послуг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.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Захист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інформації</a:t>
            </a:r>
            <a:endParaRPr lang="ru-RU" sz="2300" b="1" kern="0" dirty="0">
              <a:solidFill>
                <a:prstClr val="white"/>
              </a:solidFill>
              <a:cs typeface="Times New Roman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488504" y="495461"/>
            <a:ext cx="8496944" cy="59400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2000" b="1" dirty="0" smtClean="0">
                <a:solidFill>
                  <a:srgbClr val="C00000"/>
                </a:solidFill>
              </a:rPr>
              <a:t>ІНФОРМАЦІЯ, ЯКА СТАНОВИТЬ ТАЄМНИЦЮ ФІНАНСОВОЇ ПОСЛУГИ ТА ПІДЛЯГАЄ ЗАХИСТУ:</a:t>
            </a:r>
          </a:p>
          <a:p>
            <a:pPr algn="just"/>
            <a:r>
              <a:rPr lang="ru-RU" sz="2000" b="1" dirty="0" smtClean="0">
                <a:solidFill>
                  <a:prstClr val="black"/>
                </a:solidFill>
              </a:rPr>
              <a:t> - </a:t>
            </a:r>
            <a:r>
              <a:rPr lang="ru-RU" sz="2000" b="1" dirty="0" err="1" smtClean="0">
                <a:solidFill>
                  <a:prstClr val="black"/>
                </a:solidFill>
              </a:rPr>
              <a:t>Особисті</a:t>
            </a:r>
            <a:r>
              <a:rPr lang="ru-RU" sz="2000" b="1" dirty="0" smtClean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дані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клієнта</a:t>
            </a:r>
            <a:r>
              <a:rPr lang="ru-RU" sz="2000" b="1" dirty="0">
                <a:solidFill>
                  <a:prstClr val="black"/>
                </a:solidFill>
              </a:rPr>
              <a:t>: </a:t>
            </a:r>
            <a:r>
              <a:rPr lang="ru-RU" sz="2000" b="1" dirty="0" err="1">
                <a:solidFill>
                  <a:prstClr val="black"/>
                </a:solidFill>
              </a:rPr>
              <a:t>Прізвище</a:t>
            </a:r>
            <a:r>
              <a:rPr lang="ru-RU" sz="2000" b="1" dirty="0">
                <a:solidFill>
                  <a:prstClr val="black"/>
                </a:solidFill>
              </a:rPr>
              <a:t>, </a:t>
            </a:r>
            <a:r>
              <a:rPr lang="ru-RU" sz="2000" b="1" dirty="0" err="1">
                <a:solidFill>
                  <a:prstClr val="black"/>
                </a:solidFill>
              </a:rPr>
              <a:t>ім’я</a:t>
            </a:r>
            <a:r>
              <a:rPr lang="ru-RU" sz="2000" b="1" dirty="0">
                <a:solidFill>
                  <a:prstClr val="black"/>
                </a:solidFill>
              </a:rPr>
              <a:t>, по </a:t>
            </a:r>
            <a:r>
              <a:rPr lang="ru-RU" sz="2000" b="1" dirty="0" err="1">
                <a:solidFill>
                  <a:prstClr val="black"/>
                </a:solidFill>
              </a:rPr>
              <a:t>батькові</a:t>
            </a:r>
            <a:r>
              <a:rPr lang="ru-RU" sz="2000" b="1" dirty="0">
                <a:solidFill>
                  <a:prstClr val="black"/>
                </a:solidFill>
              </a:rPr>
              <a:t> (ПІБ), </a:t>
            </a:r>
            <a:r>
              <a:rPr lang="ru-RU" sz="2000" b="1" dirty="0" err="1">
                <a:solidFill>
                  <a:prstClr val="black"/>
                </a:solidFill>
              </a:rPr>
              <a:t>паспортні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дані</a:t>
            </a:r>
            <a:r>
              <a:rPr lang="ru-RU" sz="2000" b="1" dirty="0">
                <a:solidFill>
                  <a:prstClr val="black"/>
                </a:solidFill>
              </a:rPr>
              <a:t>, </a:t>
            </a:r>
            <a:r>
              <a:rPr lang="ru-RU" sz="2000" b="1" dirty="0" err="1">
                <a:solidFill>
                  <a:prstClr val="black"/>
                </a:solidFill>
              </a:rPr>
              <a:t>реєстраційні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номери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облікових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карток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платників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податків</a:t>
            </a:r>
            <a:r>
              <a:rPr lang="ru-RU" sz="2000" b="1" dirty="0">
                <a:solidFill>
                  <a:prstClr val="black"/>
                </a:solidFill>
              </a:rPr>
              <a:t> (РНОКПП) </a:t>
            </a:r>
            <a:r>
              <a:rPr lang="ru-RU" sz="2000" b="1" dirty="0" err="1">
                <a:solidFill>
                  <a:prstClr val="black"/>
                </a:solidFill>
              </a:rPr>
              <a:t>або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інші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ідентифікаційні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дані</a:t>
            </a:r>
            <a:r>
              <a:rPr lang="ru-RU" sz="2000" b="1" dirty="0">
                <a:solidFill>
                  <a:prstClr val="black"/>
                </a:solidFill>
              </a:rPr>
              <a:t>. Адреса фактичного </a:t>
            </a:r>
            <a:r>
              <a:rPr lang="ru-RU" sz="2000" b="1" dirty="0" err="1">
                <a:solidFill>
                  <a:prstClr val="black"/>
                </a:solidFill>
              </a:rPr>
              <a:t>проживання</a:t>
            </a:r>
            <a:r>
              <a:rPr lang="ru-RU" sz="2000" b="1" dirty="0">
                <a:solidFill>
                  <a:prstClr val="black"/>
                </a:solidFill>
              </a:rPr>
              <a:t> та </a:t>
            </a:r>
            <a:r>
              <a:rPr lang="ru-RU" sz="2000" b="1" dirty="0" err="1">
                <a:solidFill>
                  <a:prstClr val="black"/>
                </a:solidFill>
              </a:rPr>
              <a:t>реєстрації</a:t>
            </a:r>
            <a:r>
              <a:rPr lang="ru-RU" sz="2000" b="1" dirty="0">
                <a:solidFill>
                  <a:prstClr val="black"/>
                </a:solidFill>
              </a:rPr>
              <a:t>. </a:t>
            </a:r>
            <a:r>
              <a:rPr lang="ru-RU" sz="2000" b="1" dirty="0" err="1">
                <a:solidFill>
                  <a:prstClr val="black"/>
                </a:solidFill>
              </a:rPr>
              <a:t>Контактні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номери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телефонів</a:t>
            </a:r>
            <a:r>
              <a:rPr lang="ru-RU" sz="2000" b="1" dirty="0">
                <a:solidFill>
                  <a:prstClr val="black"/>
                </a:solidFill>
              </a:rPr>
              <a:t>, </a:t>
            </a:r>
            <a:r>
              <a:rPr lang="ru-RU" sz="2000" b="1" dirty="0" err="1">
                <a:solidFill>
                  <a:prstClr val="black"/>
                </a:solidFill>
              </a:rPr>
              <a:t>адреси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електронної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пошти</a:t>
            </a:r>
            <a:r>
              <a:rPr lang="ru-RU" sz="2000" b="1" dirty="0">
                <a:solidFill>
                  <a:prstClr val="black"/>
                </a:solidFill>
              </a:rPr>
              <a:t> та </a:t>
            </a:r>
            <a:r>
              <a:rPr lang="ru-RU" sz="2000" b="1" dirty="0" err="1">
                <a:solidFill>
                  <a:prstClr val="black"/>
                </a:solidFill>
              </a:rPr>
              <a:t>інші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засоби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зв'язку</a:t>
            </a:r>
            <a:r>
              <a:rPr lang="ru-RU" sz="2000" b="1" dirty="0" smtClean="0">
                <a:solidFill>
                  <a:prstClr val="black"/>
                </a:solidFill>
              </a:rPr>
              <a:t>.</a:t>
            </a:r>
          </a:p>
          <a:p>
            <a:pPr algn="just"/>
            <a:r>
              <a:rPr lang="ru-RU" sz="2000" dirty="0">
                <a:solidFill>
                  <a:prstClr val="black"/>
                </a:solidFill>
              </a:rPr>
              <a:t> </a:t>
            </a:r>
            <a:r>
              <a:rPr lang="ru-RU" sz="2000" dirty="0" smtClean="0">
                <a:solidFill>
                  <a:prstClr val="black"/>
                </a:solidFill>
              </a:rPr>
              <a:t>- </a:t>
            </a:r>
            <a:r>
              <a:rPr lang="ru-RU" sz="2000" b="1" dirty="0" err="1" smtClean="0">
                <a:solidFill>
                  <a:srgbClr val="C00000"/>
                </a:solidFill>
              </a:rPr>
              <a:t>Фінансова</a:t>
            </a:r>
            <a:r>
              <a:rPr lang="ru-RU" sz="2000" b="1" dirty="0" smtClean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інформація</a:t>
            </a:r>
            <a:r>
              <a:rPr lang="ru-RU" sz="2000" b="1" dirty="0">
                <a:solidFill>
                  <a:srgbClr val="C00000"/>
                </a:solidFill>
              </a:rPr>
              <a:t>: </a:t>
            </a:r>
            <a:r>
              <a:rPr lang="ru-RU" sz="2000" b="1" dirty="0" err="1">
                <a:solidFill>
                  <a:srgbClr val="C00000"/>
                </a:solidFill>
              </a:rPr>
              <a:t>Реквізити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банківських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рахунків</a:t>
            </a:r>
            <a:r>
              <a:rPr lang="ru-RU" sz="2000" b="1" dirty="0">
                <a:solidFill>
                  <a:srgbClr val="C00000"/>
                </a:solidFill>
              </a:rPr>
              <a:t>, </a:t>
            </a:r>
            <a:r>
              <a:rPr lang="ru-RU" sz="2000" b="1" dirty="0" err="1">
                <a:solidFill>
                  <a:srgbClr val="C00000"/>
                </a:solidFill>
              </a:rPr>
              <a:t>що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використовуються</a:t>
            </a:r>
            <a:r>
              <a:rPr lang="ru-RU" sz="2000" b="1" dirty="0">
                <a:solidFill>
                  <a:srgbClr val="C00000"/>
                </a:solidFill>
              </a:rPr>
              <a:t> для </a:t>
            </a:r>
            <a:r>
              <a:rPr lang="ru-RU" sz="2000" b="1" dirty="0" err="1">
                <a:solidFill>
                  <a:srgbClr val="C00000"/>
                </a:solidFill>
              </a:rPr>
              <a:t>сплати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премій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чи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отримання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виплат</a:t>
            </a:r>
            <a:r>
              <a:rPr lang="ru-RU" sz="2000" b="1" dirty="0">
                <a:solidFill>
                  <a:srgbClr val="C00000"/>
                </a:solidFill>
              </a:rPr>
              <a:t>. </a:t>
            </a:r>
            <a:r>
              <a:rPr lang="ru-RU" sz="2000" b="1" dirty="0" err="1">
                <a:solidFill>
                  <a:srgbClr val="C00000"/>
                </a:solidFill>
              </a:rPr>
              <a:t>Дані</a:t>
            </a:r>
            <a:r>
              <a:rPr lang="ru-RU" sz="2000" b="1" dirty="0">
                <a:solidFill>
                  <a:srgbClr val="C00000"/>
                </a:solidFill>
              </a:rPr>
              <a:t> про доходи, </a:t>
            </a:r>
            <a:r>
              <a:rPr lang="ru-RU" sz="2000" b="1" dirty="0" err="1">
                <a:solidFill>
                  <a:srgbClr val="C00000"/>
                </a:solidFill>
              </a:rPr>
              <a:t>фінансовий</a:t>
            </a:r>
            <a:r>
              <a:rPr lang="ru-RU" sz="2000" b="1" dirty="0">
                <a:solidFill>
                  <a:srgbClr val="C00000"/>
                </a:solidFill>
              </a:rPr>
              <a:t> стан </a:t>
            </a:r>
            <a:r>
              <a:rPr lang="ru-RU" sz="2000" b="1" dirty="0" err="1">
                <a:solidFill>
                  <a:srgbClr val="C00000"/>
                </a:solidFill>
              </a:rPr>
              <a:t>чи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джерела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коштів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клієнта</a:t>
            </a:r>
            <a:r>
              <a:rPr lang="ru-RU" sz="2000" b="1" dirty="0">
                <a:solidFill>
                  <a:srgbClr val="C00000"/>
                </a:solidFill>
              </a:rPr>
              <a:t> (</a:t>
            </a:r>
            <a:r>
              <a:rPr lang="ru-RU" sz="2000" b="1" dirty="0" err="1">
                <a:solidFill>
                  <a:srgbClr val="C00000"/>
                </a:solidFill>
              </a:rPr>
              <a:t>якщо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така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інформація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збирається</a:t>
            </a:r>
            <a:r>
              <a:rPr lang="ru-RU" sz="2000" b="1" dirty="0">
                <a:solidFill>
                  <a:srgbClr val="C00000"/>
                </a:solidFill>
              </a:rPr>
              <a:t>). </a:t>
            </a:r>
            <a:r>
              <a:rPr lang="ru-RU" sz="2000" b="1" dirty="0" err="1">
                <a:solidFill>
                  <a:srgbClr val="C00000"/>
                </a:solidFill>
              </a:rPr>
              <a:t>Інформація</a:t>
            </a:r>
            <a:r>
              <a:rPr lang="ru-RU" sz="2000" b="1" dirty="0">
                <a:solidFill>
                  <a:srgbClr val="C00000"/>
                </a:solidFill>
              </a:rPr>
              <a:t> про </a:t>
            </a:r>
            <a:r>
              <a:rPr lang="ru-RU" sz="2000" b="1" dirty="0" err="1">
                <a:solidFill>
                  <a:srgbClr val="C00000"/>
                </a:solidFill>
              </a:rPr>
              <a:t>здійснені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платежі</a:t>
            </a:r>
            <a:r>
              <a:rPr lang="ru-RU" sz="2000" b="1" dirty="0">
                <a:solidFill>
                  <a:srgbClr val="C00000"/>
                </a:solidFill>
              </a:rPr>
              <a:t>, </a:t>
            </a:r>
            <a:r>
              <a:rPr lang="ru-RU" sz="2000" b="1" dirty="0" err="1">
                <a:solidFill>
                  <a:srgbClr val="C00000"/>
                </a:solidFill>
              </a:rPr>
              <a:t>сплачені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страхові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внески</a:t>
            </a:r>
            <a:r>
              <a:rPr lang="ru-RU" sz="2000" b="1" dirty="0">
                <a:solidFill>
                  <a:srgbClr val="C00000"/>
                </a:solidFill>
              </a:rPr>
              <a:t>, </a:t>
            </a:r>
            <a:r>
              <a:rPr lang="ru-RU" sz="2000" b="1" dirty="0" err="1">
                <a:solidFill>
                  <a:srgbClr val="C00000"/>
                </a:solidFill>
              </a:rPr>
              <a:t>отримані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страхові</a:t>
            </a:r>
            <a:r>
              <a:rPr lang="ru-RU" sz="2000" b="1" dirty="0">
                <a:solidFill>
                  <a:srgbClr val="C00000"/>
                </a:solidFill>
              </a:rPr>
              <a:t> </a:t>
            </a:r>
            <a:r>
              <a:rPr lang="ru-RU" sz="2000" b="1" dirty="0" err="1">
                <a:solidFill>
                  <a:srgbClr val="C00000"/>
                </a:solidFill>
              </a:rPr>
              <a:t>відшкодування</a:t>
            </a:r>
            <a:r>
              <a:rPr lang="ru-RU" sz="2000" b="1" dirty="0">
                <a:solidFill>
                  <a:srgbClr val="C00000"/>
                </a:solidFill>
              </a:rPr>
              <a:t>. </a:t>
            </a:r>
            <a:endParaRPr lang="ru-RU" sz="2000" b="1" dirty="0" smtClean="0">
              <a:solidFill>
                <a:srgbClr val="C00000"/>
              </a:solidFill>
            </a:endParaRPr>
          </a:p>
          <a:p>
            <a:pPr algn="just"/>
            <a:r>
              <a:rPr lang="ru-RU" sz="2000" dirty="0" smtClean="0">
                <a:solidFill>
                  <a:prstClr val="black"/>
                </a:solidFill>
              </a:rPr>
              <a:t>- </a:t>
            </a:r>
            <a:r>
              <a:rPr lang="ru-RU" sz="2000" b="1" dirty="0" err="1" smtClean="0">
                <a:solidFill>
                  <a:prstClr val="black"/>
                </a:solidFill>
              </a:rPr>
              <a:t>Умови</a:t>
            </a:r>
            <a:r>
              <a:rPr lang="ru-RU" sz="2000" b="1" dirty="0" smtClean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укладених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страхових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договорів</a:t>
            </a:r>
            <a:r>
              <a:rPr lang="ru-RU" sz="2000" b="1" dirty="0">
                <a:solidFill>
                  <a:prstClr val="black"/>
                </a:solidFill>
              </a:rPr>
              <a:t>: Детальна </a:t>
            </a:r>
            <a:r>
              <a:rPr lang="ru-RU" sz="2000" b="1" dirty="0" err="1">
                <a:solidFill>
                  <a:prstClr val="black"/>
                </a:solidFill>
              </a:rPr>
              <a:t>інформація</a:t>
            </a:r>
            <a:r>
              <a:rPr lang="ru-RU" sz="2000" b="1" dirty="0">
                <a:solidFill>
                  <a:prstClr val="black"/>
                </a:solidFill>
              </a:rPr>
              <a:t> про </a:t>
            </a:r>
            <a:r>
              <a:rPr lang="ru-RU" sz="2000" b="1" dirty="0" err="1">
                <a:solidFill>
                  <a:prstClr val="black"/>
                </a:solidFill>
              </a:rPr>
              <a:t>застраховані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ризики</a:t>
            </a:r>
            <a:r>
              <a:rPr lang="ru-RU" sz="2000" b="1" dirty="0">
                <a:solidFill>
                  <a:prstClr val="black"/>
                </a:solidFill>
              </a:rPr>
              <a:t> та </a:t>
            </a:r>
            <a:r>
              <a:rPr lang="ru-RU" sz="2000" b="1" dirty="0" err="1">
                <a:solidFill>
                  <a:prstClr val="black"/>
                </a:solidFill>
              </a:rPr>
              <a:t>об'єкти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страхування</a:t>
            </a:r>
            <a:r>
              <a:rPr lang="ru-RU" sz="2000" b="1" dirty="0">
                <a:solidFill>
                  <a:prstClr val="black"/>
                </a:solidFill>
              </a:rPr>
              <a:t>. </a:t>
            </a:r>
            <a:r>
              <a:rPr lang="ru-RU" sz="2000" b="1" dirty="0" err="1">
                <a:solidFill>
                  <a:prstClr val="black"/>
                </a:solidFill>
              </a:rPr>
              <a:t>Розміри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встановленого</a:t>
            </a:r>
            <a:r>
              <a:rPr lang="ru-RU" sz="2000" b="1" dirty="0">
                <a:solidFill>
                  <a:prstClr val="black"/>
                </a:solidFill>
              </a:rPr>
              <a:t> страхового </a:t>
            </a:r>
            <a:r>
              <a:rPr lang="ru-RU" sz="2000" b="1" dirty="0" err="1">
                <a:solidFill>
                  <a:prstClr val="black"/>
                </a:solidFill>
              </a:rPr>
              <a:t>покриття</a:t>
            </a:r>
            <a:r>
              <a:rPr lang="ru-RU" sz="2000" b="1" dirty="0">
                <a:solidFill>
                  <a:prstClr val="black"/>
                </a:solidFill>
              </a:rPr>
              <a:t> (</a:t>
            </a:r>
            <a:r>
              <a:rPr lang="ru-RU" sz="2000" b="1" dirty="0" err="1">
                <a:solidFill>
                  <a:prstClr val="black"/>
                </a:solidFill>
              </a:rPr>
              <a:t>страхових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сум</a:t>
            </a:r>
            <a:r>
              <a:rPr lang="ru-RU" sz="2000" b="1" dirty="0">
                <a:solidFill>
                  <a:prstClr val="black"/>
                </a:solidFill>
              </a:rPr>
              <a:t>), </a:t>
            </a:r>
            <a:r>
              <a:rPr lang="ru-RU" sz="2000" b="1" dirty="0" err="1">
                <a:solidFill>
                  <a:prstClr val="black"/>
                </a:solidFill>
              </a:rPr>
              <a:t>розміри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страхових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премій</a:t>
            </a:r>
            <a:r>
              <a:rPr lang="ru-RU" sz="2000" b="1" dirty="0">
                <a:solidFill>
                  <a:prstClr val="black"/>
                </a:solidFill>
              </a:rPr>
              <a:t> та </a:t>
            </a:r>
            <a:r>
              <a:rPr lang="ru-RU" sz="2000" b="1" dirty="0" err="1">
                <a:solidFill>
                  <a:prstClr val="black"/>
                </a:solidFill>
              </a:rPr>
              <a:t>умови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їх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сплати</a:t>
            </a:r>
            <a:r>
              <a:rPr lang="ru-RU" sz="2000" b="1" dirty="0">
                <a:solidFill>
                  <a:prstClr val="black"/>
                </a:solidFill>
              </a:rPr>
              <a:t>, </a:t>
            </a:r>
            <a:r>
              <a:rPr lang="ru-RU" sz="2000" b="1" dirty="0" err="1">
                <a:solidFill>
                  <a:prstClr val="black"/>
                </a:solidFill>
              </a:rPr>
              <a:t>умови</a:t>
            </a:r>
            <a:r>
              <a:rPr lang="ru-RU" sz="2000" b="1" dirty="0">
                <a:solidFill>
                  <a:prstClr val="black"/>
                </a:solidFill>
              </a:rPr>
              <a:t> та порядок </a:t>
            </a:r>
            <a:r>
              <a:rPr lang="ru-RU" sz="2000" b="1" dirty="0" err="1">
                <a:solidFill>
                  <a:prstClr val="black"/>
                </a:solidFill>
              </a:rPr>
              <a:t>здійснення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страхових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виплат</a:t>
            </a:r>
            <a:r>
              <a:rPr lang="ru-RU" sz="2000" b="1" dirty="0">
                <a:solidFill>
                  <a:prstClr val="black"/>
                </a:solidFill>
              </a:rPr>
              <a:t>. Будь-яка </a:t>
            </a:r>
            <a:r>
              <a:rPr lang="ru-RU" sz="2000" b="1" dirty="0" err="1">
                <a:solidFill>
                  <a:prstClr val="black"/>
                </a:solidFill>
              </a:rPr>
              <a:t>інша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інформація</a:t>
            </a:r>
            <a:r>
              <a:rPr lang="ru-RU" sz="2000" b="1" dirty="0">
                <a:solidFill>
                  <a:prstClr val="black"/>
                </a:solidFill>
              </a:rPr>
              <a:t>, </a:t>
            </a:r>
            <a:r>
              <a:rPr lang="ru-RU" sz="2000" b="1" dirty="0" err="1">
                <a:solidFill>
                  <a:prstClr val="black"/>
                </a:solidFill>
              </a:rPr>
              <a:t>отримана</a:t>
            </a:r>
            <a:r>
              <a:rPr lang="ru-RU" sz="2000" b="1" dirty="0">
                <a:solidFill>
                  <a:prstClr val="black"/>
                </a:solidFill>
              </a:rPr>
              <a:t> в </a:t>
            </a:r>
            <a:r>
              <a:rPr lang="ru-RU" sz="2000" b="1" dirty="0" err="1">
                <a:solidFill>
                  <a:prstClr val="black"/>
                </a:solidFill>
              </a:rPr>
              <a:t>ході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надання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страхових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послуг</a:t>
            </a:r>
            <a:r>
              <a:rPr lang="ru-RU" sz="2000" b="1" dirty="0">
                <a:solidFill>
                  <a:prstClr val="black"/>
                </a:solidFill>
              </a:rPr>
              <a:t>, яка </a:t>
            </a:r>
            <a:r>
              <a:rPr lang="ru-RU" sz="2000" b="1" dirty="0" err="1">
                <a:solidFill>
                  <a:prstClr val="black"/>
                </a:solidFill>
              </a:rPr>
              <a:t>стосується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безпосередньо</a:t>
            </a:r>
            <a:r>
              <a:rPr lang="ru-RU" sz="2000" b="1" dirty="0">
                <a:solidFill>
                  <a:prstClr val="black"/>
                </a:solidFill>
              </a:rPr>
              <a:t> </a:t>
            </a:r>
            <a:r>
              <a:rPr lang="ru-RU" sz="2000" b="1" dirty="0" err="1">
                <a:solidFill>
                  <a:prstClr val="black"/>
                </a:solidFill>
              </a:rPr>
              <a:t>клієнта</a:t>
            </a:r>
            <a:r>
              <a:rPr lang="ru-RU" sz="2000" b="1" dirty="0">
                <a:solidFill>
                  <a:prstClr val="black"/>
                </a:solidFill>
              </a:rPr>
              <a:t>, </a:t>
            </a:r>
            <a:r>
              <a:rPr lang="ru-RU" sz="2000" b="1" dirty="0" err="1">
                <a:solidFill>
                  <a:prstClr val="black"/>
                </a:solidFill>
              </a:rPr>
              <a:t>його</a:t>
            </a:r>
            <a:r>
              <a:rPr lang="ru-RU" sz="2000" b="1" dirty="0">
                <a:solidFill>
                  <a:prstClr val="black"/>
                </a:solidFill>
              </a:rPr>
              <a:t> майна, </a:t>
            </a:r>
            <a:r>
              <a:rPr lang="ru-RU" sz="2000" b="1" dirty="0" err="1">
                <a:solidFill>
                  <a:prstClr val="black"/>
                </a:solidFill>
              </a:rPr>
              <a:t>здоров'я</a:t>
            </a:r>
            <a:r>
              <a:rPr lang="ru-RU" sz="2000" b="1" dirty="0">
                <a:solidFill>
                  <a:prstClr val="black"/>
                </a:solidFill>
              </a:rPr>
              <a:t>, </a:t>
            </a:r>
            <a:r>
              <a:rPr lang="ru-RU" sz="2000" b="1" dirty="0" err="1">
                <a:solidFill>
                  <a:prstClr val="black"/>
                </a:solidFill>
              </a:rPr>
              <a:t>відповідальності</a:t>
            </a:r>
            <a:r>
              <a:rPr lang="ru-RU" sz="2000" b="1" dirty="0">
                <a:solidFill>
                  <a:prstClr val="black"/>
                </a:solidFill>
              </a:rPr>
              <a:t> та </a:t>
            </a:r>
            <a:r>
              <a:rPr lang="ru-RU" sz="2000" b="1" dirty="0" err="1">
                <a:solidFill>
                  <a:prstClr val="black"/>
                </a:solidFill>
              </a:rPr>
              <a:t>його</a:t>
            </a:r>
            <a:r>
              <a:rPr lang="ru-RU" sz="2000" b="1" dirty="0">
                <a:solidFill>
                  <a:prstClr val="black"/>
                </a:solidFill>
              </a:rPr>
              <a:t> справ, і не є </a:t>
            </a:r>
            <a:r>
              <a:rPr lang="ru-RU" sz="2000" b="1" dirty="0" err="1">
                <a:solidFill>
                  <a:prstClr val="black"/>
                </a:solidFill>
              </a:rPr>
              <a:t>публічно</a:t>
            </a:r>
            <a:r>
              <a:rPr lang="ru-RU" sz="2000" b="1" dirty="0">
                <a:solidFill>
                  <a:prstClr val="black"/>
                </a:solidFill>
              </a:rPr>
              <a:t> доступною. </a:t>
            </a:r>
          </a:p>
        </p:txBody>
      </p:sp>
    </p:spTree>
    <p:extLst>
      <p:ext uri="{BB962C8B-B14F-4D97-AF65-F5344CB8AC3E}">
        <p14:creationId xmlns:p14="http://schemas.microsoft.com/office/powerpoint/2010/main" val="212353878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prstClr val="white"/>
              </a:solidFill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Переддоговірна</a:t>
            </a:r>
            <a:r>
              <a:rPr lang="ru-RU" sz="2300" b="1" kern="0" dirty="0" smtClean="0">
                <a:solidFill>
                  <a:prstClr val="white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prstClr val="white"/>
                </a:solidFill>
                <a:cs typeface="Times New Roman" pitchFamily="18" charset="0"/>
              </a:rPr>
              <a:t>інформація</a:t>
            </a:r>
            <a:endParaRPr lang="ru-RU" sz="2300" b="1" kern="0" dirty="0">
              <a:solidFill>
                <a:prstClr val="white"/>
              </a:solidFill>
              <a:cs typeface="Times New Roman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488504" y="495461"/>
            <a:ext cx="8496944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b="1" dirty="0">
                <a:solidFill>
                  <a:srgbClr val="C00000"/>
                </a:solidFill>
              </a:rPr>
              <a:t>Законом </a:t>
            </a:r>
            <a:r>
              <a:rPr lang="ru-RU" b="1" dirty="0" err="1">
                <a:solidFill>
                  <a:srgbClr val="C00000"/>
                </a:solidFill>
              </a:rPr>
              <a:t>України</a:t>
            </a:r>
            <a:r>
              <a:rPr lang="ru-RU" b="1" dirty="0">
                <a:solidFill>
                  <a:srgbClr val="C00000"/>
                </a:solidFill>
              </a:rPr>
              <a:t> "Про </a:t>
            </a:r>
            <a:r>
              <a:rPr lang="ru-RU" b="1" dirty="0" err="1">
                <a:solidFill>
                  <a:srgbClr val="C00000"/>
                </a:solidFill>
              </a:rPr>
              <a:t>страхування</a:t>
            </a:r>
            <a:r>
              <a:rPr lang="ru-RU" b="1" dirty="0">
                <a:solidFill>
                  <a:srgbClr val="C00000"/>
                </a:solidFill>
              </a:rPr>
              <a:t>" </a:t>
            </a:r>
            <a:r>
              <a:rPr lang="ru-RU" b="1" dirty="0" err="1">
                <a:solidFill>
                  <a:srgbClr val="C00000"/>
                </a:solidFill>
              </a:rPr>
              <a:t>визначено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детальний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перелік</a:t>
            </a:r>
            <a:r>
              <a:rPr lang="ru-RU" b="1" dirty="0">
                <a:solidFill>
                  <a:srgbClr val="C00000"/>
                </a:solidFill>
              </a:rPr>
              <a:t> та </a:t>
            </a:r>
            <a:r>
              <a:rPr lang="ru-RU" b="1" dirty="0" err="1">
                <a:solidFill>
                  <a:srgbClr val="C00000"/>
                </a:solidFill>
              </a:rPr>
              <a:t>конкретні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способи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надання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клієнтам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переддоговірної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інформації</a:t>
            </a:r>
            <a:r>
              <a:rPr lang="ru-RU" b="1" dirty="0">
                <a:solidFill>
                  <a:srgbClr val="C00000"/>
                </a:solidFill>
              </a:rPr>
              <a:t> - </a:t>
            </a:r>
            <a:r>
              <a:rPr lang="ru-RU" b="1" dirty="0" err="1">
                <a:solidFill>
                  <a:srgbClr val="C00000"/>
                </a:solidFill>
              </a:rPr>
              <a:t>це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стосується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Інформації</a:t>
            </a:r>
            <a:r>
              <a:rPr lang="ru-RU" b="1" dirty="0">
                <a:solidFill>
                  <a:srgbClr val="C00000"/>
                </a:solidFill>
              </a:rPr>
              <a:t> про </a:t>
            </a:r>
            <a:r>
              <a:rPr lang="ru-RU" b="1" dirty="0" err="1">
                <a:solidFill>
                  <a:srgbClr val="C00000"/>
                </a:solidFill>
              </a:rPr>
              <a:t>страховий</a:t>
            </a:r>
            <a:r>
              <a:rPr lang="ru-RU" b="1" dirty="0">
                <a:solidFill>
                  <a:srgbClr val="C00000"/>
                </a:solidFill>
              </a:rPr>
              <a:t> продукт, самого страховика та страхового </a:t>
            </a:r>
            <a:r>
              <a:rPr lang="ru-RU" b="1" dirty="0" err="1">
                <a:solidFill>
                  <a:srgbClr val="C00000"/>
                </a:solidFill>
              </a:rPr>
              <a:t>посередника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що</a:t>
            </a:r>
            <a:r>
              <a:rPr lang="ru-RU" b="1" dirty="0">
                <a:solidFill>
                  <a:srgbClr val="C00000"/>
                </a:solidFill>
              </a:rPr>
              <a:t> є темою для </a:t>
            </a:r>
            <a:r>
              <a:rPr lang="ru-RU" b="1" dirty="0" err="1">
                <a:solidFill>
                  <a:srgbClr val="C00000"/>
                </a:solidFill>
              </a:rPr>
              <a:t>окремого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більш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глибокого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навчання</a:t>
            </a:r>
            <a:r>
              <a:rPr lang="ru-RU" b="1" dirty="0" smtClean="0">
                <a:solidFill>
                  <a:srgbClr val="C00000"/>
                </a:solidFill>
              </a:rPr>
              <a:t>.</a:t>
            </a:r>
          </a:p>
          <a:p>
            <a:pPr algn="just"/>
            <a:r>
              <a:rPr lang="ru-RU" dirty="0" err="1"/>
              <a:t>Т</a:t>
            </a:r>
            <a:r>
              <a:rPr lang="ru-RU" dirty="0" err="1" smtClean="0"/>
              <a:t>ака</a:t>
            </a:r>
            <a:r>
              <a:rPr lang="ru-RU" dirty="0" smtClean="0"/>
              <a:t> </a:t>
            </a:r>
            <a:r>
              <a:rPr lang="ru-RU" dirty="0" err="1"/>
              <a:t>інформація</a:t>
            </a:r>
            <a:r>
              <a:rPr lang="ru-RU" dirty="0"/>
              <a:t> </a:t>
            </a:r>
            <a:r>
              <a:rPr lang="ru-RU" dirty="0" err="1"/>
              <a:t>має</a:t>
            </a:r>
            <a:r>
              <a:rPr lang="ru-RU" dirty="0"/>
              <a:t> </a:t>
            </a:r>
            <a:r>
              <a:rPr lang="ru-RU" dirty="0" err="1"/>
              <a:t>надаватися</a:t>
            </a:r>
            <a:r>
              <a:rPr lang="ru-RU" dirty="0"/>
              <a:t> </a:t>
            </a:r>
            <a:r>
              <a:rPr lang="ru-RU" dirty="0" err="1"/>
              <a:t>клієнту</a:t>
            </a:r>
            <a:r>
              <a:rPr lang="ru-RU" dirty="0"/>
              <a:t> у </a:t>
            </a:r>
            <a:r>
              <a:rPr lang="ru-RU" dirty="0" err="1"/>
              <a:t>спосіб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не </a:t>
            </a:r>
            <a:r>
              <a:rPr lang="ru-RU" dirty="0" err="1"/>
              <a:t>ускладнює</a:t>
            </a:r>
            <a:r>
              <a:rPr lang="ru-RU" dirty="0"/>
              <a:t> </a:t>
            </a:r>
            <a:r>
              <a:rPr lang="ru-RU" dirty="0" err="1"/>
              <a:t>розуміння</a:t>
            </a:r>
            <a:r>
              <a:rPr lang="ru-RU" dirty="0"/>
              <a:t> </a:t>
            </a:r>
            <a:r>
              <a:rPr lang="ru-RU" dirty="0" err="1"/>
              <a:t>суті</a:t>
            </a:r>
            <a:r>
              <a:rPr lang="ru-RU" dirty="0"/>
              <a:t> </a:t>
            </a:r>
            <a:r>
              <a:rPr lang="ru-RU" dirty="0" err="1"/>
              <a:t>фінансової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, </a:t>
            </a:r>
            <a:r>
              <a:rPr lang="ru-RU" dirty="0" err="1"/>
              <a:t>її</a:t>
            </a:r>
            <a:r>
              <a:rPr lang="ru-RU" dirty="0"/>
              <a:t> </a:t>
            </a:r>
            <a:r>
              <a:rPr lang="ru-RU" dirty="0" err="1"/>
              <a:t>істотних</a:t>
            </a:r>
            <a:r>
              <a:rPr lang="ru-RU" dirty="0"/>
              <a:t> умов та не </a:t>
            </a:r>
            <a:r>
              <a:rPr lang="ru-RU" dirty="0" err="1"/>
              <a:t>створює</a:t>
            </a:r>
            <a:r>
              <a:rPr lang="ru-RU" dirty="0"/>
              <a:t> у </a:t>
            </a:r>
            <a:r>
              <a:rPr lang="ru-RU" dirty="0" err="1"/>
              <a:t>клієнта</a:t>
            </a:r>
            <a:r>
              <a:rPr lang="ru-RU" dirty="0"/>
              <a:t> </a:t>
            </a:r>
            <a:r>
              <a:rPr lang="ru-RU" dirty="0" err="1"/>
              <a:t>помилкового</a:t>
            </a:r>
            <a:r>
              <a:rPr lang="ru-RU" dirty="0"/>
              <a:t> </a:t>
            </a:r>
            <a:r>
              <a:rPr lang="ru-RU" dirty="0" err="1"/>
              <a:t>враження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він</a:t>
            </a:r>
            <a:r>
              <a:rPr lang="ru-RU" dirty="0"/>
              <a:t> не </a:t>
            </a:r>
            <a:r>
              <a:rPr lang="ru-RU" dirty="0" err="1"/>
              <a:t>має</a:t>
            </a:r>
            <a:r>
              <a:rPr lang="ru-RU" dirty="0"/>
              <a:t> права </a:t>
            </a:r>
            <a:r>
              <a:rPr lang="ru-RU" dirty="0" err="1"/>
              <a:t>відмовитися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</a:t>
            </a:r>
            <a:r>
              <a:rPr lang="ru-RU" dirty="0" err="1"/>
              <a:t>отримання</a:t>
            </a:r>
            <a:r>
              <a:rPr lang="ru-RU" dirty="0"/>
              <a:t> </a:t>
            </a:r>
            <a:r>
              <a:rPr lang="ru-RU" dirty="0" err="1"/>
              <a:t>фінансової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. </a:t>
            </a:r>
            <a:endParaRPr lang="ru-RU" dirty="0" smtClean="0"/>
          </a:p>
          <a:p>
            <a:pPr algn="just"/>
            <a:r>
              <a:rPr lang="ru-RU" b="1" dirty="0" err="1" smtClean="0"/>
              <a:t>Надання</a:t>
            </a:r>
            <a:r>
              <a:rPr lang="ru-RU" b="1" dirty="0" smtClean="0"/>
              <a:t> </a:t>
            </a:r>
            <a:r>
              <a:rPr lang="ru-RU" b="1" dirty="0" err="1"/>
              <a:t>інформації</a:t>
            </a:r>
            <a:r>
              <a:rPr lang="ru-RU" b="1" dirty="0"/>
              <a:t> </a:t>
            </a:r>
            <a:r>
              <a:rPr lang="ru-RU" b="1" dirty="0" err="1"/>
              <a:t>має</a:t>
            </a:r>
            <a:r>
              <a:rPr lang="ru-RU" b="1" dirty="0"/>
              <a:t> </a:t>
            </a:r>
            <a:r>
              <a:rPr lang="ru-RU" b="1" dirty="0" err="1"/>
              <a:t>відбуватися</a:t>
            </a:r>
            <a:r>
              <a:rPr lang="ru-RU" b="1" dirty="0"/>
              <a:t> без будь-</a:t>
            </a:r>
            <a:r>
              <a:rPr lang="ru-RU" b="1" dirty="0" err="1"/>
              <a:t>якого</a:t>
            </a:r>
            <a:r>
              <a:rPr lang="ru-RU" b="1" dirty="0"/>
              <a:t> </a:t>
            </a:r>
            <a:r>
              <a:rPr lang="ru-RU" b="1" dirty="0" err="1"/>
              <a:t>нав’язування</a:t>
            </a:r>
            <a:r>
              <a:rPr lang="ru-RU" b="1" dirty="0"/>
              <a:t> </a:t>
            </a:r>
            <a:r>
              <a:rPr lang="ru-RU" b="1" dirty="0" err="1"/>
              <a:t>придбання</a:t>
            </a:r>
            <a:r>
              <a:rPr lang="ru-RU" b="1" dirty="0"/>
              <a:t> </a:t>
            </a:r>
            <a:r>
              <a:rPr lang="ru-RU" b="1" dirty="0" err="1"/>
              <a:t>послуги</a:t>
            </a:r>
            <a:r>
              <a:rPr lang="ru-RU" b="1" dirty="0"/>
              <a:t>, </a:t>
            </a:r>
            <a:r>
              <a:rPr lang="ru-RU" b="1" dirty="0" err="1"/>
              <a:t>крім</a:t>
            </a:r>
            <a:r>
              <a:rPr lang="ru-RU" b="1" dirty="0"/>
              <a:t> тих </a:t>
            </a:r>
            <a:r>
              <a:rPr lang="ru-RU" b="1" dirty="0" err="1"/>
              <a:t>випадків</a:t>
            </a:r>
            <a:r>
              <a:rPr lang="ru-RU" b="1" dirty="0"/>
              <a:t>, коли без </a:t>
            </a:r>
            <a:r>
              <a:rPr lang="ru-RU" b="1" dirty="0" err="1"/>
              <a:t>отримання</a:t>
            </a:r>
            <a:r>
              <a:rPr lang="ru-RU" b="1" dirty="0"/>
              <a:t> </a:t>
            </a:r>
            <a:r>
              <a:rPr lang="ru-RU" b="1" dirty="0" err="1"/>
              <a:t>іншої</a:t>
            </a:r>
            <a:r>
              <a:rPr lang="ru-RU" b="1" dirty="0"/>
              <a:t> (</a:t>
            </a:r>
            <a:r>
              <a:rPr lang="ru-RU" b="1" dirty="0" err="1"/>
              <a:t>супутньої</a:t>
            </a:r>
            <a:r>
              <a:rPr lang="ru-RU" b="1" dirty="0"/>
              <a:t>) </a:t>
            </a:r>
            <a:r>
              <a:rPr lang="ru-RU" b="1" dirty="0" err="1"/>
              <a:t>фінансової</a:t>
            </a:r>
            <a:r>
              <a:rPr lang="ru-RU" b="1" dirty="0"/>
              <a:t> </a:t>
            </a:r>
            <a:r>
              <a:rPr lang="ru-RU" b="1" dirty="0" err="1"/>
              <a:t>послуги</a:t>
            </a:r>
            <a:r>
              <a:rPr lang="ru-RU" b="1" dirty="0"/>
              <a:t> </a:t>
            </a:r>
            <a:r>
              <a:rPr lang="ru-RU" b="1" dirty="0" err="1"/>
              <a:t>отримання</a:t>
            </a:r>
            <a:r>
              <a:rPr lang="ru-RU" b="1" dirty="0"/>
              <a:t> </a:t>
            </a:r>
            <a:r>
              <a:rPr lang="ru-RU" b="1" dirty="0" err="1"/>
              <a:t>основної</a:t>
            </a:r>
            <a:r>
              <a:rPr lang="ru-RU" b="1" dirty="0"/>
              <a:t> </a:t>
            </a:r>
            <a:r>
              <a:rPr lang="ru-RU" b="1" dirty="0" err="1"/>
              <a:t>фінансової</a:t>
            </a:r>
            <a:r>
              <a:rPr lang="ru-RU" b="1" dirty="0"/>
              <a:t> </a:t>
            </a:r>
            <a:r>
              <a:rPr lang="ru-RU" b="1" dirty="0" err="1"/>
              <a:t>послуги</a:t>
            </a:r>
            <a:r>
              <a:rPr lang="ru-RU" b="1" dirty="0"/>
              <a:t> є </a:t>
            </a:r>
            <a:r>
              <a:rPr lang="ru-RU" b="1" dirty="0" err="1"/>
              <a:t>операційно</a:t>
            </a:r>
            <a:r>
              <a:rPr lang="ru-RU" b="1" dirty="0"/>
              <a:t> </a:t>
            </a:r>
            <a:r>
              <a:rPr lang="ru-RU" b="1" dirty="0" err="1"/>
              <a:t>неможливим</a:t>
            </a:r>
            <a:r>
              <a:rPr lang="ru-RU" b="1" dirty="0"/>
              <a:t>.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632520" y="3357783"/>
            <a:ext cx="8208912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 err="1">
                <a:solidFill>
                  <a:srgbClr val="C00000"/>
                </a:solidFill>
              </a:rPr>
              <a:t>Повнота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інформації</a:t>
            </a:r>
            <a:r>
              <a:rPr lang="ru-RU" b="1" dirty="0">
                <a:solidFill>
                  <a:srgbClr val="C00000"/>
                </a:solidFill>
              </a:rPr>
              <a:t>: </a:t>
            </a:r>
            <a:r>
              <a:rPr lang="ru-RU" dirty="0" err="1"/>
              <a:t>Клієнт</a:t>
            </a:r>
            <a:r>
              <a:rPr lang="ru-RU" dirty="0"/>
              <a:t> повинен </a:t>
            </a:r>
            <a:r>
              <a:rPr lang="ru-RU" dirty="0" err="1"/>
              <a:t>отримати</a:t>
            </a:r>
            <a:r>
              <a:rPr lang="ru-RU" dirty="0"/>
              <a:t> </a:t>
            </a:r>
            <a:r>
              <a:rPr lang="ru-RU" dirty="0" err="1"/>
              <a:t>вичерпну</a:t>
            </a:r>
            <a:r>
              <a:rPr lang="ru-RU" dirty="0"/>
              <a:t> та </a:t>
            </a:r>
            <a:r>
              <a:rPr lang="ru-RU" dirty="0" err="1"/>
              <a:t>детальну</a:t>
            </a:r>
            <a:r>
              <a:rPr lang="ru-RU" dirty="0"/>
              <a:t> </a:t>
            </a:r>
            <a:r>
              <a:rPr lang="ru-RU" dirty="0" err="1"/>
              <a:t>інформацію</a:t>
            </a:r>
            <a:r>
              <a:rPr lang="ru-RU" dirty="0"/>
              <a:t> про </a:t>
            </a:r>
            <a:r>
              <a:rPr lang="ru-RU" dirty="0" err="1"/>
              <a:t>фінансову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посередницьку</a:t>
            </a:r>
            <a:r>
              <a:rPr lang="ru-RU" dirty="0"/>
              <a:t> </a:t>
            </a:r>
            <a:r>
              <a:rPr lang="ru-RU" dirty="0" err="1"/>
              <a:t>послугу</a:t>
            </a:r>
            <a:r>
              <a:rPr lang="ru-RU" dirty="0"/>
              <a:t>, </a:t>
            </a:r>
            <a:r>
              <a:rPr lang="ru-RU" dirty="0" err="1"/>
              <a:t>зокрема</a:t>
            </a:r>
            <a:r>
              <a:rPr lang="ru-RU" dirty="0"/>
              <a:t>: </a:t>
            </a:r>
            <a:endParaRPr lang="ru-RU" dirty="0" smtClean="0"/>
          </a:p>
          <a:p>
            <a:pPr marL="285750" indent="-285750">
              <a:buFontTx/>
              <a:buChar char="-"/>
            </a:pPr>
            <a:r>
              <a:rPr lang="uk-UA" dirty="0" smtClean="0"/>
              <a:t>Загальні умови про </a:t>
            </a:r>
            <a:r>
              <a:rPr lang="uk-UA" dirty="0" err="1" smtClean="0"/>
              <a:t>страхови</a:t>
            </a:r>
            <a:r>
              <a:rPr lang="uk-UA" dirty="0" smtClean="0"/>
              <a:t> продукт.</a:t>
            </a:r>
          </a:p>
          <a:p>
            <a:pPr marL="285750" indent="-285750">
              <a:buFontTx/>
              <a:buChar char="-"/>
            </a:pPr>
            <a:r>
              <a:rPr lang="uk-UA" dirty="0" smtClean="0"/>
              <a:t>Інформаційний документ про стандартний страховий продукт.</a:t>
            </a:r>
          </a:p>
          <a:p>
            <a:pPr marL="285750" indent="-285750">
              <a:buFontTx/>
              <a:buChar char="-"/>
            </a:pPr>
            <a:r>
              <a:rPr lang="uk-UA" dirty="0" smtClean="0"/>
              <a:t>Інформацію про Страховика.</a:t>
            </a:r>
          </a:p>
          <a:p>
            <a:pPr marL="285750" indent="-285750">
              <a:buFontTx/>
              <a:buChar char="-"/>
            </a:pPr>
            <a:r>
              <a:rPr lang="uk-UA" dirty="0" smtClean="0"/>
              <a:t>Попередню пропозицію.</a:t>
            </a:r>
            <a:endParaRPr lang="ru-RU" dirty="0" smtClean="0"/>
          </a:p>
          <a:p>
            <a:pPr marL="285750" indent="-285750">
              <a:buFontTx/>
              <a:buChar char="-"/>
            </a:pPr>
            <a:r>
              <a:rPr lang="ru-RU" dirty="0" err="1" smtClean="0"/>
              <a:t>Усі</a:t>
            </a:r>
            <a:r>
              <a:rPr lang="ru-RU" dirty="0" smtClean="0"/>
              <a:t> </a:t>
            </a:r>
            <a:r>
              <a:rPr lang="ru-RU" dirty="0" err="1"/>
              <a:t>умови</a:t>
            </a:r>
            <a:r>
              <a:rPr lang="ru-RU" dirty="0"/>
              <a:t> договору </a:t>
            </a:r>
            <a:r>
              <a:rPr lang="ru-RU" dirty="0" err="1"/>
              <a:t>страхування</a:t>
            </a:r>
            <a:r>
              <a:rPr lang="ru-RU" dirty="0"/>
              <a:t>, </a:t>
            </a:r>
            <a:r>
              <a:rPr lang="ru-RU" dirty="0" err="1"/>
              <a:t>включаючи</a:t>
            </a:r>
            <a:r>
              <a:rPr lang="ru-RU" dirty="0"/>
              <a:t> права та </a:t>
            </a:r>
            <a:r>
              <a:rPr lang="ru-RU" dirty="0" err="1"/>
              <a:t>обов'язки</a:t>
            </a:r>
            <a:r>
              <a:rPr lang="ru-RU" dirty="0"/>
              <a:t> </a:t>
            </a:r>
            <a:r>
              <a:rPr lang="ru-RU" dirty="0" err="1"/>
              <a:t>сторін</a:t>
            </a:r>
            <a:r>
              <a:rPr lang="ru-RU" dirty="0"/>
              <a:t>. </a:t>
            </a:r>
            <a:endParaRPr lang="ru-RU" dirty="0" smtClean="0"/>
          </a:p>
          <a:p>
            <a:pPr marL="285750" indent="-285750">
              <a:buFontTx/>
              <a:buChar char="-"/>
            </a:pPr>
            <a:r>
              <a:rPr lang="ru-RU" dirty="0" err="1" smtClean="0"/>
              <a:t>Вартість</a:t>
            </a:r>
            <a:r>
              <a:rPr lang="ru-RU" dirty="0" smtClean="0"/>
              <a:t> </a:t>
            </a:r>
            <a:r>
              <a:rPr lang="ru-RU" dirty="0" err="1"/>
              <a:t>послуги</a:t>
            </a:r>
            <a:r>
              <a:rPr lang="ru-RU" dirty="0"/>
              <a:t>, </a:t>
            </a:r>
            <a:r>
              <a:rPr lang="ru-RU" dirty="0" err="1" smtClean="0"/>
              <a:t>включаючи</a:t>
            </a:r>
            <a:r>
              <a:rPr lang="ru-RU" dirty="0" smtClean="0"/>
              <a:t> </a:t>
            </a:r>
            <a:r>
              <a:rPr lang="ru-RU" dirty="0" err="1" smtClean="0"/>
              <a:t>розмір</a:t>
            </a:r>
            <a:r>
              <a:rPr lang="ru-RU" dirty="0" smtClean="0"/>
              <a:t> </a:t>
            </a:r>
            <a:r>
              <a:rPr lang="ru-RU" dirty="0" err="1" smtClean="0"/>
              <a:t>винагороди</a:t>
            </a:r>
            <a:r>
              <a:rPr lang="ru-RU" dirty="0" smtClean="0"/>
              <a:t> агенту\</a:t>
            </a:r>
            <a:r>
              <a:rPr lang="ru-RU" dirty="0" err="1" smtClean="0"/>
              <a:t>посереднику</a:t>
            </a:r>
            <a:r>
              <a:rPr lang="ru-RU" dirty="0" smtClean="0"/>
              <a:t> (</a:t>
            </a:r>
            <a:r>
              <a:rPr lang="ru-RU" dirty="0" err="1" smtClean="0"/>
              <a:t>якщо</a:t>
            </a:r>
            <a:r>
              <a:rPr lang="ru-RU" dirty="0" smtClean="0"/>
              <a:t> </a:t>
            </a:r>
            <a:r>
              <a:rPr lang="ru-RU" dirty="0" err="1" smtClean="0"/>
              <a:t>договір</a:t>
            </a:r>
            <a:r>
              <a:rPr lang="ru-RU" dirty="0" smtClean="0"/>
              <a:t> </a:t>
            </a:r>
            <a:r>
              <a:rPr lang="ru-RU" dirty="0" err="1" smtClean="0"/>
              <a:t>укладався</a:t>
            </a:r>
            <a:r>
              <a:rPr lang="ru-RU" dirty="0" smtClean="0"/>
              <a:t> за </a:t>
            </a:r>
            <a:r>
              <a:rPr lang="ru-RU" dirty="0" err="1" smtClean="0"/>
              <a:t>його</a:t>
            </a:r>
            <a:r>
              <a:rPr lang="ru-RU" dirty="0" smtClean="0"/>
              <a:t> </a:t>
            </a:r>
            <a:r>
              <a:rPr lang="ru-RU" dirty="0" err="1" smtClean="0"/>
              <a:t>участі</a:t>
            </a:r>
            <a:r>
              <a:rPr lang="ru-RU" dirty="0" smtClean="0"/>
              <a:t>)</a:t>
            </a:r>
            <a:r>
              <a:rPr lang="ru-RU" dirty="0" err="1" smtClean="0"/>
              <a:t>тощо</a:t>
            </a:r>
            <a:r>
              <a:rPr lang="ru-RU" dirty="0" smtClean="0"/>
              <a:t>, </a:t>
            </a:r>
            <a:r>
              <a:rPr lang="ru-RU" dirty="0" err="1" smtClean="0"/>
              <a:t>зборами</a:t>
            </a:r>
            <a:r>
              <a:rPr lang="ru-RU" dirty="0" smtClean="0"/>
              <a:t>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іншими</a:t>
            </a:r>
            <a:r>
              <a:rPr lang="ru-RU" dirty="0"/>
              <a:t> платежами. </a:t>
            </a:r>
            <a:endParaRPr lang="ru-RU" dirty="0" smtClean="0"/>
          </a:p>
          <a:p>
            <a:pPr marL="285750" indent="-285750">
              <a:buFontTx/>
              <a:buChar char="-"/>
            </a:pPr>
            <a:r>
              <a:rPr lang="uk-UA" dirty="0" smtClean="0"/>
              <a:t>Інформацію про </a:t>
            </a:r>
            <a:r>
              <a:rPr lang="uk-UA" dirty="0" err="1" smtClean="0"/>
              <a:t>агента\посередника</a:t>
            </a:r>
            <a:r>
              <a:rPr lang="uk-UA" dirty="0" smtClean="0"/>
              <a:t> </a:t>
            </a:r>
            <a:r>
              <a:rPr lang="ru-RU" dirty="0" err="1"/>
              <a:t>якщо</a:t>
            </a:r>
            <a:r>
              <a:rPr lang="ru-RU" dirty="0"/>
              <a:t> </a:t>
            </a:r>
            <a:r>
              <a:rPr lang="ru-RU" dirty="0" err="1"/>
              <a:t>договір</a:t>
            </a:r>
            <a:r>
              <a:rPr lang="ru-RU" dirty="0"/>
              <a:t> </a:t>
            </a:r>
            <a:r>
              <a:rPr lang="ru-RU" dirty="0" err="1"/>
              <a:t>укладався</a:t>
            </a:r>
            <a:r>
              <a:rPr lang="ru-RU" dirty="0"/>
              <a:t> за </a:t>
            </a:r>
            <a:r>
              <a:rPr lang="ru-RU" dirty="0" err="1"/>
              <a:t>його</a:t>
            </a:r>
            <a:r>
              <a:rPr lang="ru-RU" dirty="0"/>
              <a:t> </a:t>
            </a:r>
            <a:r>
              <a:rPr lang="ru-RU" dirty="0" err="1"/>
              <a:t>участі</a:t>
            </a:r>
            <a:r>
              <a:rPr lang="ru-RU" dirty="0"/>
              <a:t>)</a:t>
            </a:r>
            <a:endParaRPr lang="ru-RU" dirty="0" smtClean="0"/>
          </a:p>
          <a:p>
            <a:pPr marL="285750" indent="-285750">
              <a:buFontTx/>
              <a:buChar char="-"/>
            </a:pPr>
            <a:r>
              <a:rPr lang="ru-RU" dirty="0" err="1" smtClean="0"/>
              <a:t>Умови</a:t>
            </a:r>
            <a:r>
              <a:rPr lang="ru-RU" dirty="0" smtClean="0"/>
              <a:t> </a:t>
            </a:r>
            <a:r>
              <a:rPr lang="ru-RU" dirty="0" err="1" smtClean="0"/>
              <a:t>дострокового</a:t>
            </a:r>
            <a:r>
              <a:rPr lang="ru-RU" dirty="0" smtClean="0"/>
              <a:t> </a:t>
            </a:r>
            <a:r>
              <a:rPr lang="ru-RU" dirty="0" err="1"/>
              <a:t>припинення</a:t>
            </a:r>
            <a:r>
              <a:rPr lang="ru-RU" dirty="0"/>
              <a:t> договору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внесення</a:t>
            </a:r>
            <a:r>
              <a:rPr lang="ru-RU" dirty="0"/>
              <a:t> </a:t>
            </a:r>
            <a:r>
              <a:rPr lang="ru-RU" dirty="0" err="1"/>
              <a:t>змін</a:t>
            </a:r>
            <a:r>
              <a:rPr lang="ru-RU" dirty="0"/>
              <a:t> до </a:t>
            </a:r>
            <a:r>
              <a:rPr lang="ru-RU" dirty="0" err="1"/>
              <a:t>його</a:t>
            </a:r>
            <a:r>
              <a:rPr lang="ru-RU" dirty="0"/>
              <a:t> умов. </a:t>
            </a:r>
            <a:endParaRPr lang="ru-RU" dirty="0" smtClean="0"/>
          </a:p>
          <a:p>
            <a:pPr marL="285750" indent="-285750">
              <a:buFontTx/>
              <a:buChar char="-"/>
            </a:pPr>
            <a:r>
              <a:rPr lang="ru-RU" dirty="0" err="1" smtClean="0"/>
              <a:t>Умови</a:t>
            </a:r>
            <a:r>
              <a:rPr lang="ru-RU" dirty="0" smtClean="0"/>
              <a:t> </a:t>
            </a:r>
            <a:r>
              <a:rPr lang="ru-RU" dirty="0" err="1" smtClean="0"/>
              <a:t>страхової</a:t>
            </a:r>
            <a:r>
              <a:rPr lang="ru-RU" dirty="0" smtClean="0"/>
              <a:t> </a:t>
            </a:r>
            <a:r>
              <a:rPr lang="ru-RU" dirty="0" err="1" smtClean="0"/>
              <a:t>виплати</a:t>
            </a:r>
            <a:r>
              <a:rPr lang="ru-RU" dirty="0" smtClean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5299284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uk-UA" sz="2400" b="1" kern="0" dirty="0">
                <a:solidFill>
                  <a:schemeClr val="bg1"/>
                </a:solidFill>
                <a:cs typeface="Times New Roman" pitchFamily="18" charset="0"/>
              </a:rPr>
              <a:t>ДЯКУЄМО ЗА УВАГУ!</a:t>
            </a:r>
            <a:endParaRPr lang="ru-RU" sz="2400" b="1" kern="0" dirty="0">
              <a:solidFill>
                <a:schemeClr val="bg1"/>
              </a:solidFill>
              <a:cs typeface="Times New Roman" pitchFamily="18" charset="0"/>
            </a:endParaRPr>
          </a:p>
        </p:txBody>
      </p:sp>
      <p:sp>
        <p:nvSpPr>
          <p:cNvPr id="13" name="Прямоугольник 12">
            <a:extLst>
              <a:ext uri="{FF2B5EF4-FFF2-40B4-BE49-F238E27FC236}">
                <a16:creationId xmlns:a16="http://schemas.microsoft.com/office/drawing/2014/main" xmlns="" id="{9EC565C0-6ECF-4932-AAA4-51078A14CD68}"/>
              </a:ext>
            </a:extLst>
          </p:cNvPr>
          <p:cNvSpPr/>
          <p:nvPr/>
        </p:nvSpPr>
        <p:spPr>
          <a:xfrm>
            <a:off x="488504" y="4797152"/>
            <a:ext cx="8643998" cy="904863"/>
          </a:xfrm>
          <a:prstGeom prst="rect">
            <a:avLst/>
          </a:prstGeom>
        </p:spPr>
        <p:txBody>
          <a:bodyPr wrap="square" numCol="2">
            <a:spAutoFit/>
          </a:bodyPr>
          <a:lstStyle>
            <a:defPPr>
              <a:defRPr lang="ru-RU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342900" lvl="0" indent="-342900">
              <a:spcBef>
                <a:spcPct val="20000"/>
              </a:spcBef>
              <a:buSzPct val="130000"/>
              <a:defRPr/>
            </a:pPr>
            <a:r>
              <a:rPr lang="uk-UA" sz="2400" b="1" i="1" dirty="0">
                <a:cs typeface="Times New Roman" pitchFamily="18" charset="0"/>
              </a:rPr>
              <a:t>Тел.: (044) 277-21-21 </a:t>
            </a:r>
            <a:r>
              <a:rPr lang="uk-UA" sz="1200" b="1" i="1" dirty="0">
                <a:cs typeface="Times New Roman" pitchFamily="18" charset="0"/>
              </a:rPr>
              <a:t>(багатоканальний</a:t>
            </a:r>
            <a:r>
              <a:rPr lang="uk-UA" sz="800" b="1" i="1" dirty="0">
                <a:cs typeface="Times New Roman" pitchFamily="18" charset="0"/>
              </a:rPr>
              <a:t>)</a:t>
            </a:r>
          </a:p>
          <a:p>
            <a:pPr marL="342900" indent="-342900">
              <a:spcBef>
                <a:spcPct val="20000"/>
              </a:spcBef>
              <a:buSzPct val="130000"/>
              <a:defRPr/>
            </a:pPr>
            <a:r>
              <a:rPr lang="en-US" sz="2400" b="1" i="1" dirty="0">
                <a:cs typeface="Times New Roman" pitchFamily="18" charset="0"/>
              </a:rPr>
              <a:t>e</a:t>
            </a:r>
            <a:r>
              <a:rPr lang="uk-UA" sz="2400" b="1" i="1" dirty="0">
                <a:cs typeface="Times New Roman" pitchFamily="18" charset="0"/>
              </a:rPr>
              <a:t>-mail: </a:t>
            </a:r>
            <a:r>
              <a:rPr lang="uk-UA" sz="2400" b="1" i="1" dirty="0" err="1">
                <a:cs typeface="Times New Roman" pitchFamily="18" charset="0"/>
              </a:rPr>
              <a:t>info</a:t>
            </a:r>
            <a:r>
              <a:rPr lang="uk-UA" sz="2400" b="1" i="1" dirty="0">
                <a:cs typeface="Times New Roman" pitchFamily="18" charset="0"/>
              </a:rPr>
              <a:t>@</a:t>
            </a:r>
            <a:r>
              <a:rPr lang="uk-UA" sz="2400" b="1" i="1" dirty="0" err="1">
                <a:cs typeface="Times New Roman" pitchFamily="18" charset="0"/>
              </a:rPr>
              <a:t>bbs.com.ua</a:t>
            </a:r>
            <a:r>
              <a:rPr lang="uk-UA" sz="2400" b="1" i="1" dirty="0">
                <a:cs typeface="Times New Roman" pitchFamily="18" charset="0"/>
              </a:rPr>
              <a:t>  </a:t>
            </a:r>
          </a:p>
          <a:p>
            <a:pPr marL="342900" indent="-342900" algn="r">
              <a:spcBef>
                <a:spcPct val="20000"/>
              </a:spcBef>
              <a:buSzPct val="130000"/>
              <a:defRPr/>
            </a:pPr>
            <a:endParaRPr lang="uk-UA" sz="2000" b="1" i="1" dirty="0">
              <a:solidFill>
                <a:srgbClr val="4D4F53"/>
              </a:solidFill>
              <a:cs typeface="Times New Roman" pitchFamily="18" charset="0"/>
            </a:endParaRPr>
          </a:p>
          <a:p>
            <a:pPr marL="342900" lvl="0" indent="-342900" algn="r">
              <a:spcBef>
                <a:spcPct val="20000"/>
              </a:spcBef>
              <a:buSzPct val="130000"/>
              <a:defRPr/>
            </a:pPr>
            <a:r>
              <a:rPr lang="uk-UA" sz="2400" b="1" i="1" dirty="0" err="1">
                <a:solidFill>
                  <a:srgbClr val="4D4F53"/>
                </a:solidFill>
                <a:cs typeface="Times New Roman" pitchFamily="18" charset="0"/>
              </a:rPr>
              <a:t>www.bbs.ua</a:t>
            </a:r>
            <a:r>
              <a:rPr lang="uk-UA" sz="2400" b="1" i="1" dirty="0">
                <a:solidFill>
                  <a:srgbClr val="4D4F53"/>
                </a:solidFill>
                <a:cs typeface="Times New Roman" pitchFamily="18" charset="0"/>
              </a:rPr>
              <a:t> </a:t>
            </a:r>
            <a:endParaRPr lang="ru-RU" sz="2400" dirty="0">
              <a:solidFill>
                <a:srgbClr val="4D4F53"/>
              </a:solidFill>
            </a:endParaRPr>
          </a:p>
        </p:txBody>
      </p:sp>
      <p:pic>
        <p:nvPicPr>
          <p:cNvPr id="3074" name="Picture 2" descr="Color logo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23844" y="857232"/>
            <a:ext cx="2786082" cy="10163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2" name="Прямоугольник 21"/>
          <p:cNvSpPr/>
          <p:nvPr/>
        </p:nvSpPr>
        <p:spPr>
          <a:xfrm>
            <a:off x="3524240" y="3214686"/>
            <a:ext cx="5748823" cy="4924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sz="2600" b="1" kern="0" dirty="0">
                <a:solidFill>
                  <a:schemeClr val="bg1">
                    <a:lumMod val="50000"/>
                  </a:schemeClr>
                </a:solidFill>
                <a:cs typeface="Times New Roman" pitchFamily="18" charset="0"/>
              </a:rPr>
              <a:t>ОБЕРІГАЄМО ТЕ, ШО ВИ ЦІНУЄТЕ !!!</a:t>
            </a:r>
            <a:endParaRPr lang="uk-UA" sz="2600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890192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ru-RU" sz="2200" b="1" kern="0" dirty="0" err="1" smtClean="0">
                <a:solidFill>
                  <a:schemeClr val="bg1"/>
                </a:solidFill>
                <a:cs typeface="Times New Roman" pitchFamily="18" charset="0"/>
              </a:rPr>
              <a:t>Основні</a:t>
            </a:r>
            <a:r>
              <a:rPr lang="ru-RU" sz="2200" b="1" kern="0" dirty="0" smtClean="0">
                <a:solidFill>
                  <a:schemeClr val="bg1"/>
                </a:solidFill>
                <a:cs typeface="Times New Roman" pitchFamily="18" charset="0"/>
              </a:rPr>
              <a:t> </a:t>
            </a:r>
            <a:r>
              <a:rPr lang="ru-RU" sz="2200" b="1" kern="0" dirty="0" err="1" smtClean="0">
                <a:solidFill>
                  <a:schemeClr val="bg1"/>
                </a:solidFill>
                <a:cs typeface="Times New Roman" pitchFamily="18" charset="0"/>
              </a:rPr>
              <a:t>принципи</a:t>
            </a:r>
            <a:endParaRPr lang="ru-RU" sz="2200" b="1" kern="0" dirty="0">
              <a:solidFill>
                <a:schemeClr val="bg1"/>
              </a:solidFill>
              <a:cs typeface="Times New Roman" pitchFamily="18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776536" y="764704"/>
            <a:ext cx="4953000" cy="92333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b="1" dirty="0" err="1"/>
              <a:t>Основні</a:t>
            </a:r>
            <a:r>
              <a:rPr lang="ru-RU" b="1" dirty="0"/>
              <a:t> </a:t>
            </a:r>
            <a:r>
              <a:rPr lang="ru-RU" b="1" dirty="0" err="1"/>
              <a:t>принципи</a:t>
            </a:r>
            <a:r>
              <a:rPr lang="ru-RU" b="1" dirty="0"/>
              <a:t> , </a:t>
            </a:r>
            <a:r>
              <a:rPr lang="ru-RU" b="1" dirty="0" err="1"/>
              <a:t>що</a:t>
            </a:r>
            <a:r>
              <a:rPr lang="ru-RU" b="1" dirty="0"/>
              <a:t> </a:t>
            </a:r>
            <a:r>
              <a:rPr lang="ru-RU" b="1" dirty="0" err="1"/>
              <a:t>визначені</a:t>
            </a:r>
            <a:r>
              <a:rPr lang="ru-RU" b="1" dirty="0"/>
              <a:t> Законом </a:t>
            </a:r>
            <a:r>
              <a:rPr lang="ru-RU" b="1" dirty="0" err="1"/>
              <a:t>України</a:t>
            </a:r>
            <a:r>
              <a:rPr lang="ru-RU" b="1" dirty="0"/>
              <a:t> «Про </a:t>
            </a:r>
            <a:r>
              <a:rPr lang="ru-RU" b="1" dirty="0" err="1"/>
              <a:t>фінансові</a:t>
            </a:r>
            <a:r>
              <a:rPr lang="ru-RU" b="1" dirty="0"/>
              <a:t> </a:t>
            </a:r>
            <a:r>
              <a:rPr lang="ru-RU" b="1" dirty="0" err="1"/>
              <a:t>послуги</a:t>
            </a:r>
            <a:r>
              <a:rPr lang="ru-RU" b="1" dirty="0"/>
              <a:t> та </a:t>
            </a:r>
            <a:r>
              <a:rPr lang="ru-RU" b="1" dirty="0" err="1"/>
              <a:t>фінансові</a:t>
            </a:r>
            <a:r>
              <a:rPr lang="ru-RU" b="1" dirty="0"/>
              <a:t> </a:t>
            </a:r>
            <a:r>
              <a:rPr lang="ru-RU" b="1" dirty="0" err="1"/>
              <a:t>компанії</a:t>
            </a:r>
            <a:r>
              <a:rPr lang="ru-RU" b="1" dirty="0" smtClean="0"/>
              <a:t>»:</a:t>
            </a:r>
            <a:endParaRPr lang="ru-RU" b="1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776536" y="1688034"/>
            <a:ext cx="8352928" cy="31393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itchFamily="2" charset="2"/>
              <a:buChar char="v"/>
            </a:pPr>
            <a:r>
              <a:rPr lang="ru-RU" dirty="0" smtClean="0"/>
              <a:t>Принцип </a:t>
            </a:r>
            <a:r>
              <a:rPr lang="ru-RU" dirty="0" err="1"/>
              <a:t>своєчасного</a:t>
            </a:r>
            <a:r>
              <a:rPr lang="ru-RU" dirty="0"/>
              <a:t> </a:t>
            </a:r>
            <a:r>
              <a:rPr lang="ru-RU" dirty="0" err="1"/>
              <a:t>надання</a:t>
            </a:r>
            <a:r>
              <a:rPr lang="ru-RU" dirty="0"/>
              <a:t> </a:t>
            </a:r>
            <a:r>
              <a:rPr lang="ru-RU" dirty="0" err="1"/>
              <a:t>клієнту</a:t>
            </a:r>
            <a:r>
              <a:rPr lang="ru-RU" dirty="0"/>
              <a:t> </a:t>
            </a:r>
            <a:r>
              <a:rPr lang="ru-RU" dirty="0" err="1"/>
              <a:t>всієї</a:t>
            </a:r>
            <a:r>
              <a:rPr lang="ru-RU" dirty="0"/>
              <a:t> </a:t>
            </a:r>
            <a:r>
              <a:rPr lang="ru-RU" dirty="0" err="1"/>
              <a:t>необхідної</a:t>
            </a:r>
            <a:r>
              <a:rPr lang="ru-RU" dirty="0"/>
              <a:t>, </a:t>
            </a:r>
            <a:r>
              <a:rPr lang="ru-RU" dirty="0" err="1"/>
              <a:t>повної</a:t>
            </a:r>
            <a:r>
              <a:rPr lang="ru-RU" dirty="0"/>
              <a:t>, </a:t>
            </a:r>
            <a:r>
              <a:rPr lang="ru-RU" dirty="0" err="1"/>
              <a:t>доступної</a:t>
            </a:r>
            <a:r>
              <a:rPr lang="ru-RU" dirty="0"/>
              <a:t> та абсолютно </a:t>
            </a:r>
            <a:r>
              <a:rPr lang="ru-RU" dirty="0" err="1"/>
              <a:t>достовірної</a:t>
            </a:r>
            <a:r>
              <a:rPr lang="ru-RU" dirty="0"/>
              <a:t> </a:t>
            </a:r>
            <a:r>
              <a:rPr lang="ru-RU" dirty="0" err="1"/>
              <a:t>інформації</a:t>
            </a:r>
            <a:r>
              <a:rPr lang="ru-RU" dirty="0"/>
              <a:t> про </a:t>
            </a:r>
            <a:r>
              <a:rPr lang="ru-RU" dirty="0" err="1"/>
              <a:t>фінансову</a:t>
            </a:r>
            <a:r>
              <a:rPr lang="ru-RU" dirty="0"/>
              <a:t> та/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посередницьку</a:t>
            </a:r>
            <a:r>
              <a:rPr lang="ru-RU" dirty="0"/>
              <a:t> </a:t>
            </a:r>
            <a:r>
              <a:rPr lang="ru-RU" dirty="0" err="1"/>
              <a:t>послугу</a:t>
            </a:r>
            <a:r>
              <a:rPr lang="ru-RU" dirty="0"/>
              <a:t>. </a:t>
            </a:r>
            <a:r>
              <a:rPr lang="ru-RU" dirty="0" err="1"/>
              <a:t>Ця</a:t>
            </a:r>
            <a:r>
              <a:rPr lang="ru-RU" dirty="0"/>
              <a:t> </a:t>
            </a:r>
            <a:r>
              <a:rPr lang="ru-RU" dirty="0" err="1"/>
              <a:t>інформація</a:t>
            </a:r>
            <a:r>
              <a:rPr lang="ru-RU" dirty="0"/>
              <a:t> повинна бути </a:t>
            </a:r>
            <a:r>
              <a:rPr lang="ru-RU" dirty="0" err="1"/>
              <a:t>достатньою</a:t>
            </a:r>
            <a:r>
              <a:rPr lang="ru-RU" dirty="0"/>
              <a:t> для того, </a:t>
            </a:r>
            <a:r>
              <a:rPr lang="ru-RU" dirty="0" err="1"/>
              <a:t>щоб</a:t>
            </a:r>
            <a:r>
              <a:rPr lang="ru-RU" dirty="0"/>
              <a:t> </a:t>
            </a:r>
            <a:r>
              <a:rPr lang="ru-RU" dirty="0" err="1"/>
              <a:t>клієнт</a:t>
            </a:r>
            <a:r>
              <a:rPr lang="ru-RU" dirty="0"/>
              <a:t> </a:t>
            </a:r>
            <a:r>
              <a:rPr lang="ru-RU" dirty="0" err="1"/>
              <a:t>міг</a:t>
            </a:r>
            <a:r>
              <a:rPr lang="ru-RU" dirty="0"/>
              <a:t> </a:t>
            </a:r>
            <a:r>
              <a:rPr lang="ru-RU" dirty="0" err="1"/>
              <a:t>прийняти</a:t>
            </a:r>
            <a:r>
              <a:rPr lang="ru-RU" dirty="0"/>
              <a:t> </a:t>
            </a:r>
            <a:r>
              <a:rPr lang="ru-RU" dirty="0" err="1"/>
              <a:t>свідоме</a:t>
            </a:r>
            <a:r>
              <a:rPr lang="ru-RU" dirty="0"/>
              <a:t> та </a:t>
            </a:r>
            <a:r>
              <a:rPr lang="ru-RU" dirty="0" err="1"/>
              <a:t>обґрунтоване</a:t>
            </a:r>
            <a:r>
              <a:rPr lang="ru-RU" dirty="0"/>
              <a:t> </a:t>
            </a:r>
            <a:r>
              <a:rPr lang="ru-RU" dirty="0" err="1"/>
              <a:t>рішення</a:t>
            </a:r>
            <a:r>
              <a:rPr lang="ru-RU" dirty="0"/>
              <a:t>. </a:t>
            </a:r>
            <a:r>
              <a:rPr lang="ru-RU" dirty="0" err="1"/>
              <a:t>Зокрема</a:t>
            </a:r>
            <a:r>
              <a:rPr lang="ru-RU" dirty="0"/>
              <a:t>,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стосується</a:t>
            </a:r>
            <a:r>
              <a:rPr lang="ru-RU" dirty="0"/>
              <a:t> </a:t>
            </a:r>
            <a:r>
              <a:rPr lang="ru-RU" dirty="0" err="1"/>
              <a:t>інформації</a:t>
            </a:r>
            <a:r>
              <a:rPr lang="ru-RU" dirty="0"/>
              <a:t> про </a:t>
            </a:r>
            <a:r>
              <a:rPr lang="ru-RU" dirty="0" err="1"/>
              <a:t>вартість</a:t>
            </a:r>
            <a:r>
              <a:rPr lang="ru-RU" dirty="0"/>
              <a:t> </a:t>
            </a:r>
            <a:r>
              <a:rPr lang="ru-RU" dirty="0" err="1"/>
              <a:t>такої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, про особу </a:t>
            </a:r>
            <a:r>
              <a:rPr lang="ru-RU" dirty="0" err="1"/>
              <a:t>надавача</a:t>
            </a:r>
            <a:r>
              <a:rPr lang="ru-RU" dirty="0"/>
              <a:t> </a:t>
            </a:r>
            <a:r>
              <a:rPr lang="ru-RU" dirty="0" err="1"/>
              <a:t>фінансової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 та/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посередника</a:t>
            </a:r>
            <a:r>
              <a:rPr lang="ru-RU" dirty="0"/>
              <a:t>, а </a:t>
            </a:r>
            <a:r>
              <a:rPr lang="ru-RU" dirty="0" err="1"/>
              <a:t>також</a:t>
            </a:r>
            <a:r>
              <a:rPr lang="ru-RU" dirty="0"/>
              <a:t> про </a:t>
            </a:r>
            <a:r>
              <a:rPr lang="ru-RU" dirty="0" err="1"/>
              <a:t>всі</a:t>
            </a:r>
            <a:r>
              <a:rPr lang="ru-RU" dirty="0"/>
              <a:t> </a:t>
            </a:r>
            <a:r>
              <a:rPr lang="ru-RU" dirty="0" err="1"/>
              <a:t>потенційні</a:t>
            </a:r>
            <a:r>
              <a:rPr lang="ru-RU" dirty="0"/>
              <a:t> </a:t>
            </a:r>
            <a:r>
              <a:rPr lang="ru-RU" dirty="0" err="1"/>
              <a:t>ризики</a:t>
            </a:r>
            <a:r>
              <a:rPr lang="ru-RU" dirty="0"/>
              <a:t>, </a:t>
            </a:r>
            <a:r>
              <a:rPr lang="ru-RU" dirty="0" err="1"/>
              <a:t>пов’язані</a:t>
            </a:r>
            <a:r>
              <a:rPr lang="ru-RU" dirty="0"/>
              <a:t> з </a:t>
            </a:r>
            <a:r>
              <a:rPr lang="ru-RU" dirty="0" err="1"/>
              <a:t>отриманням</a:t>
            </a:r>
            <a:r>
              <a:rPr lang="ru-RU" dirty="0"/>
              <a:t> </a:t>
            </a:r>
            <a:r>
              <a:rPr lang="ru-RU" dirty="0" err="1"/>
              <a:t>даної</a:t>
            </a:r>
            <a:r>
              <a:rPr lang="ru-RU" dirty="0"/>
              <a:t> </a:t>
            </a:r>
            <a:r>
              <a:rPr lang="ru-RU" dirty="0" err="1"/>
              <a:t>фінансової</a:t>
            </a:r>
            <a:r>
              <a:rPr lang="ru-RU" dirty="0"/>
              <a:t> та/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посередницької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. </a:t>
            </a:r>
            <a:endParaRPr lang="ru-RU" dirty="0" smtClean="0"/>
          </a:p>
          <a:p>
            <a:pPr marL="285750" indent="-285750">
              <a:buFont typeface="Wingdings" pitchFamily="2" charset="2"/>
              <a:buChar char="v"/>
            </a:pPr>
            <a:r>
              <a:rPr lang="ru-RU" dirty="0" smtClean="0"/>
              <a:t>Принцип </a:t>
            </a:r>
            <a:r>
              <a:rPr lang="ru-RU" dirty="0" err="1"/>
              <a:t>добровільності</a:t>
            </a:r>
            <a:r>
              <a:rPr lang="ru-RU" dirty="0"/>
              <a:t> </a:t>
            </a:r>
            <a:r>
              <a:rPr lang="ru-RU" dirty="0" err="1"/>
              <a:t>отримання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 </a:t>
            </a:r>
            <a:r>
              <a:rPr lang="ru-RU" dirty="0" err="1"/>
              <a:t>клієнтом</a:t>
            </a:r>
            <a:r>
              <a:rPr lang="ru-RU" dirty="0"/>
              <a:t> та категоричного </a:t>
            </a:r>
            <a:r>
              <a:rPr lang="ru-RU" dirty="0" err="1"/>
              <a:t>уникнення</a:t>
            </a:r>
            <a:r>
              <a:rPr lang="ru-RU" dirty="0"/>
              <a:t> будь-</a:t>
            </a:r>
            <a:r>
              <a:rPr lang="ru-RU" dirty="0" err="1"/>
              <a:t>яких</a:t>
            </a:r>
            <a:r>
              <a:rPr lang="ru-RU" dirty="0"/>
              <a:t> форм </a:t>
            </a:r>
            <a:r>
              <a:rPr lang="ru-RU" dirty="0" err="1"/>
              <a:t>введення</a:t>
            </a:r>
            <a:r>
              <a:rPr lang="ru-RU" dirty="0"/>
              <a:t> </a:t>
            </a:r>
            <a:r>
              <a:rPr lang="ru-RU" dirty="0" err="1"/>
              <a:t>клієнтів</a:t>
            </a:r>
            <a:r>
              <a:rPr lang="ru-RU" dirty="0"/>
              <a:t> в </a:t>
            </a:r>
            <a:r>
              <a:rPr lang="ru-RU" dirty="0" err="1"/>
              <a:t>оману</a:t>
            </a:r>
            <a:r>
              <a:rPr lang="ru-RU" dirty="0"/>
              <a:t>, </a:t>
            </a:r>
            <a:r>
              <a:rPr lang="ru-RU" dirty="0" err="1"/>
              <a:t>зловживань</a:t>
            </a:r>
            <a:r>
              <a:rPr lang="ru-RU" dirty="0"/>
              <a:t> </a:t>
            </a:r>
            <a:r>
              <a:rPr lang="ru-RU" dirty="0" err="1"/>
              <a:t>їхньою</a:t>
            </a:r>
            <a:r>
              <a:rPr lang="ru-RU" dirty="0"/>
              <a:t> </a:t>
            </a:r>
            <a:r>
              <a:rPr lang="ru-RU" dirty="0" err="1"/>
              <a:t>довірою</a:t>
            </a:r>
            <a:r>
              <a:rPr lang="ru-RU" dirty="0"/>
              <a:t>, </a:t>
            </a:r>
            <a:r>
              <a:rPr lang="ru-RU" dirty="0" err="1"/>
              <a:t>маніпуляцій</a:t>
            </a:r>
            <a:r>
              <a:rPr lang="ru-RU" dirty="0"/>
              <a:t> фактами, </a:t>
            </a:r>
            <a:r>
              <a:rPr lang="ru-RU" dirty="0" err="1"/>
              <a:t>психологічного</a:t>
            </a:r>
            <a:r>
              <a:rPr lang="ru-RU" dirty="0"/>
              <a:t> </a:t>
            </a:r>
            <a:r>
              <a:rPr lang="ru-RU" dirty="0" err="1"/>
              <a:t>тиску</a:t>
            </a:r>
            <a:r>
              <a:rPr lang="ru-RU" dirty="0"/>
              <a:t> та прямого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опосередкованого</a:t>
            </a:r>
            <a:r>
              <a:rPr lang="ru-RU" dirty="0"/>
              <a:t> примусу до </a:t>
            </a:r>
            <a:r>
              <a:rPr lang="ru-RU" dirty="0" err="1"/>
              <a:t>укладання</a:t>
            </a:r>
            <a:r>
              <a:rPr lang="ru-RU" dirty="0"/>
              <a:t> </a:t>
            </a:r>
            <a:r>
              <a:rPr lang="ru-RU" dirty="0" err="1"/>
              <a:t>угод</a:t>
            </a:r>
            <a:r>
              <a:rPr lang="ru-RU" dirty="0"/>
              <a:t>.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920552" y="4779255"/>
            <a:ext cx="7416824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itchFamily="2" charset="2"/>
              <a:buChar char="v"/>
            </a:pPr>
            <a:r>
              <a:rPr lang="ru-RU" dirty="0"/>
              <a:t>Принцип </a:t>
            </a:r>
            <a:r>
              <a:rPr lang="ru-RU" dirty="0" err="1"/>
              <a:t>недопущення</a:t>
            </a:r>
            <a:r>
              <a:rPr lang="ru-RU" dirty="0"/>
              <a:t> будь-</a:t>
            </a:r>
            <a:r>
              <a:rPr lang="ru-RU" dirty="0" err="1"/>
              <a:t>яких</a:t>
            </a:r>
            <a:r>
              <a:rPr lang="ru-RU" dirty="0"/>
              <a:t> форм </a:t>
            </a:r>
            <a:r>
              <a:rPr lang="ru-RU" dirty="0" err="1"/>
              <a:t>необґрунтованої</a:t>
            </a:r>
            <a:r>
              <a:rPr lang="ru-RU" dirty="0"/>
              <a:t> </a:t>
            </a:r>
            <a:r>
              <a:rPr lang="ru-RU" dirty="0" err="1"/>
              <a:t>дискримінації</a:t>
            </a:r>
            <a:r>
              <a:rPr lang="ru-RU" dirty="0"/>
              <a:t> </a:t>
            </a:r>
            <a:r>
              <a:rPr lang="ru-RU" dirty="0" err="1"/>
              <a:t>споживачів</a:t>
            </a:r>
            <a:r>
              <a:rPr lang="ru-RU" dirty="0"/>
              <a:t> за будь-</a:t>
            </a:r>
            <a:r>
              <a:rPr lang="ru-RU" dirty="0" err="1"/>
              <a:t>якими</a:t>
            </a:r>
            <a:r>
              <a:rPr lang="ru-RU" dirty="0"/>
              <a:t> </a:t>
            </a:r>
            <a:r>
              <a:rPr lang="ru-RU" dirty="0" err="1"/>
              <a:t>ознаками</a:t>
            </a:r>
            <a:r>
              <a:rPr lang="ru-RU" dirty="0"/>
              <a:t> (стать, </a:t>
            </a:r>
            <a:r>
              <a:rPr lang="ru-RU" dirty="0" err="1"/>
              <a:t>вік</a:t>
            </a:r>
            <a:r>
              <a:rPr lang="ru-RU" dirty="0"/>
              <a:t>, раса, </a:t>
            </a:r>
            <a:r>
              <a:rPr lang="ru-RU" dirty="0" err="1"/>
              <a:t>національність</a:t>
            </a:r>
            <a:r>
              <a:rPr lang="ru-RU" dirty="0"/>
              <a:t>, </a:t>
            </a:r>
            <a:r>
              <a:rPr lang="ru-RU" dirty="0" err="1"/>
              <a:t>майновий</a:t>
            </a:r>
            <a:r>
              <a:rPr lang="ru-RU" dirty="0"/>
              <a:t> стан </a:t>
            </a:r>
            <a:r>
              <a:rPr lang="ru-RU" dirty="0" err="1"/>
              <a:t>тощо</a:t>
            </a:r>
            <a:r>
              <a:rPr lang="ru-RU" dirty="0"/>
              <a:t>) при </a:t>
            </a:r>
            <a:r>
              <a:rPr lang="ru-RU" dirty="0" err="1"/>
              <a:t>наданні</a:t>
            </a:r>
            <a:r>
              <a:rPr lang="ru-RU" dirty="0"/>
              <a:t> </a:t>
            </a:r>
            <a:r>
              <a:rPr lang="ru-RU" dirty="0" err="1"/>
              <a:t>фінансових</a:t>
            </a:r>
            <a:r>
              <a:rPr lang="ru-RU" dirty="0"/>
              <a:t> </a:t>
            </a:r>
            <a:r>
              <a:rPr lang="ru-RU" dirty="0" err="1"/>
              <a:t>послуг</a:t>
            </a:r>
            <a:r>
              <a:rPr lang="ru-RU" dirty="0"/>
              <a:t>. </a:t>
            </a:r>
            <a:endParaRPr lang="ru-RU" dirty="0" smtClean="0"/>
          </a:p>
          <a:p>
            <a:pPr marL="285750" indent="-285750">
              <a:buFont typeface="Wingdings" pitchFamily="2" charset="2"/>
              <a:buChar char="v"/>
            </a:pPr>
            <a:r>
              <a:rPr lang="ru-RU" dirty="0" smtClean="0"/>
              <a:t>Принцип </a:t>
            </a:r>
            <a:r>
              <a:rPr lang="ru-RU" dirty="0" err="1"/>
              <a:t>надійного</a:t>
            </a:r>
            <a:r>
              <a:rPr lang="ru-RU" dirty="0"/>
              <a:t> </a:t>
            </a:r>
            <a:r>
              <a:rPr lang="ru-RU" dirty="0" err="1"/>
              <a:t>захисту</a:t>
            </a:r>
            <a:r>
              <a:rPr lang="ru-RU" dirty="0"/>
              <a:t> і </a:t>
            </a:r>
            <a:r>
              <a:rPr lang="ru-RU" dirty="0" err="1"/>
              <a:t>безумовного</a:t>
            </a:r>
            <a:r>
              <a:rPr lang="ru-RU" dirty="0"/>
              <a:t> </a:t>
            </a:r>
            <a:r>
              <a:rPr lang="ru-RU" dirty="0" err="1"/>
              <a:t>збереження</a:t>
            </a:r>
            <a:r>
              <a:rPr lang="ru-RU" dirty="0"/>
              <a:t> </a:t>
            </a:r>
            <a:r>
              <a:rPr lang="ru-RU" dirty="0" err="1"/>
              <a:t>інформації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становить </a:t>
            </a:r>
            <a:r>
              <a:rPr lang="ru-RU" dirty="0" err="1"/>
              <a:t>таємницю</a:t>
            </a:r>
            <a:r>
              <a:rPr lang="ru-RU" dirty="0"/>
              <a:t> </a:t>
            </a:r>
            <a:r>
              <a:rPr lang="ru-RU" dirty="0" err="1"/>
              <a:t>фінансової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, </a:t>
            </a:r>
            <a:r>
              <a:rPr lang="ru-RU" dirty="0" err="1"/>
              <a:t>відповідно</a:t>
            </a:r>
            <a:r>
              <a:rPr lang="ru-RU" dirty="0"/>
              <a:t> до </a:t>
            </a:r>
            <a:r>
              <a:rPr lang="ru-RU" dirty="0" err="1"/>
              <a:t>вимог</a:t>
            </a:r>
            <a:r>
              <a:rPr lang="ru-RU" dirty="0"/>
              <a:t> чинного </a:t>
            </a:r>
            <a:r>
              <a:rPr lang="ru-RU" dirty="0" err="1"/>
              <a:t>законодавства</a:t>
            </a:r>
            <a:r>
              <a:rPr lang="ru-RU" dirty="0"/>
              <a:t> </a:t>
            </a:r>
            <a:r>
              <a:rPr lang="ru-RU" dirty="0" err="1"/>
              <a:t>України</a:t>
            </a:r>
            <a:r>
              <a:rPr lang="ru-RU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22021146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Прямоугольник 1"/>
          <p:cNvSpPr/>
          <p:nvPr/>
        </p:nvSpPr>
        <p:spPr>
          <a:xfrm>
            <a:off x="380492" y="805449"/>
            <a:ext cx="9145016" cy="5355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itchFamily="2" charset="2"/>
              <a:buChar char="v"/>
            </a:pPr>
            <a:r>
              <a:rPr lang="ru-RU" dirty="0" smtClean="0"/>
              <a:t>Принцип </a:t>
            </a:r>
            <a:r>
              <a:rPr lang="ru-RU" dirty="0"/>
              <a:t>активного </a:t>
            </a:r>
            <a:r>
              <a:rPr lang="ru-RU" dirty="0" err="1"/>
              <a:t>сприяння</a:t>
            </a:r>
            <a:r>
              <a:rPr lang="ru-RU" dirty="0"/>
              <a:t> </a:t>
            </a:r>
            <a:r>
              <a:rPr lang="ru-RU" dirty="0" err="1"/>
              <a:t>просвітницькій</a:t>
            </a:r>
            <a:r>
              <a:rPr lang="ru-RU" dirty="0"/>
              <a:t> </a:t>
            </a:r>
            <a:r>
              <a:rPr lang="ru-RU" dirty="0" err="1"/>
              <a:t>роботі</a:t>
            </a:r>
            <a:r>
              <a:rPr lang="ru-RU" dirty="0"/>
              <a:t> </a:t>
            </a:r>
            <a:r>
              <a:rPr lang="ru-RU" dirty="0" err="1"/>
              <a:t>серед</a:t>
            </a:r>
            <a:r>
              <a:rPr lang="ru-RU" dirty="0"/>
              <a:t> </a:t>
            </a:r>
            <a:r>
              <a:rPr lang="ru-RU" dirty="0" err="1"/>
              <a:t>населення</a:t>
            </a:r>
            <a:r>
              <a:rPr lang="ru-RU" dirty="0"/>
              <a:t> з метою </a:t>
            </a:r>
            <a:r>
              <a:rPr lang="ru-RU" dirty="0" err="1"/>
              <a:t>забезпечення</a:t>
            </a:r>
            <a:r>
              <a:rPr lang="ru-RU" dirty="0"/>
              <a:t> </a:t>
            </a:r>
            <a:r>
              <a:rPr lang="ru-RU" dirty="0" err="1"/>
              <a:t>належного</a:t>
            </a:r>
            <a:r>
              <a:rPr lang="ru-RU" dirty="0"/>
              <a:t> </a:t>
            </a:r>
            <a:r>
              <a:rPr lang="ru-RU" dirty="0" err="1"/>
              <a:t>рівня</a:t>
            </a:r>
            <a:r>
              <a:rPr lang="ru-RU" dirty="0"/>
              <a:t> </a:t>
            </a:r>
            <a:r>
              <a:rPr lang="ru-RU" dirty="0" err="1"/>
              <a:t>обізнаності</a:t>
            </a:r>
            <a:r>
              <a:rPr lang="ru-RU" dirty="0"/>
              <a:t> </a:t>
            </a:r>
            <a:r>
              <a:rPr lang="ru-RU" dirty="0" err="1"/>
              <a:t>споживачів</a:t>
            </a:r>
            <a:r>
              <a:rPr lang="ru-RU" dirty="0"/>
              <a:t>, </a:t>
            </a:r>
            <a:r>
              <a:rPr lang="ru-RU" dirty="0" err="1"/>
              <a:t>отримання</a:t>
            </a:r>
            <a:r>
              <a:rPr lang="ru-RU" dirty="0"/>
              <a:t> ними </a:t>
            </a:r>
            <a:r>
              <a:rPr lang="ru-RU" dirty="0" err="1"/>
              <a:t>необхідних</a:t>
            </a:r>
            <a:r>
              <a:rPr lang="ru-RU" dirty="0"/>
              <a:t> </a:t>
            </a:r>
            <a:r>
              <a:rPr lang="ru-RU" dirty="0" err="1"/>
              <a:t>практичних</a:t>
            </a:r>
            <a:r>
              <a:rPr lang="ru-RU" dirty="0"/>
              <a:t> </a:t>
            </a:r>
            <a:r>
              <a:rPr lang="ru-RU" dirty="0" err="1"/>
              <a:t>навичок</a:t>
            </a:r>
            <a:r>
              <a:rPr lang="ru-RU" dirty="0"/>
              <a:t>, </a:t>
            </a:r>
            <a:r>
              <a:rPr lang="ru-RU" dirty="0" err="1"/>
              <a:t>знань</a:t>
            </a:r>
            <a:r>
              <a:rPr lang="ru-RU" dirty="0"/>
              <a:t> та </a:t>
            </a:r>
            <a:r>
              <a:rPr lang="ru-RU" dirty="0" err="1"/>
              <a:t>впевненості</a:t>
            </a:r>
            <a:r>
              <a:rPr lang="ru-RU" dirty="0"/>
              <a:t> </a:t>
            </a:r>
            <a:r>
              <a:rPr lang="ru-RU" dirty="0" err="1"/>
              <a:t>щодо</a:t>
            </a:r>
            <a:r>
              <a:rPr lang="ru-RU" dirty="0"/>
              <a:t> </a:t>
            </a:r>
            <a:r>
              <a:rPr lang="ru-RU" dirty="0" err="1"/>
              <a:t>глибокого</a:t>
            </a:r>
            <a:r>
              <a:rPr lang="ru-RU" dirty="0"/>
              <a:t> </a:t>
            </a:r>
            <a:r>
              <a:rPr lang="ru-RU" dirty="0" err="1"/>
              <a:t>розуміння</a:t>
            </a:r>
            <a:r>
              <a:rPr lang="ru-RU" dirty="0"/>
              <a:t> </a:t>
            </a:r>
            <a:r>
              <a:rPr lang="ru-RU" dirty="0" err="1"/>
              <a:t>потенційних</a:t>
            </a:r>
            <a:r>
              <a:rPr lang="ru-RU" dirty="0"/>
              <a:t> </a:t>
            </a:r>
            <a:r>
              <a:rPr lang="ru-RU" dirty="0" err="1"/>
              <a:t>ризиків</a:t>
            </a:r>
            <a:r>
              <a:rPr lang="ru-RU" dirty="0"/>
              <a:t>, </a:t>
            </a:r>
            <a:r>
              <a:rPr lang="ru-RU" dirty="0" err="1"/>
              <a:t>власної</a:t>
            </a:r>
            <a:r>
              <a:rPr lang="ru-RU" dirty="0"/>
              <a:t> </a:t>
            </a:r>
            <a:r>
              <a:rPr lang="ru-RU" dirty="0" err="1"/>
              <a:t>відповідальності</a:t>
            </a:r>
            <a:r>
              <a:rPr lang="ru-RU" dirty="0"/>
              <a:t> та </a:t>
            </a:r>
            <a:r>
              <a:rPr lang="ru-RU" dirty="0" err="1"/>
              <a:t>наявних</a:t>
            </a:r>
            <a:r>
              <a:rPr lang="ru-RU" dirty="0"/>
              <a:t> </a:t>
            </a:r>
            <a:r>
              <a:rPr lang="ru-RU" dirty="0" err="1"/>
              <a:t>можливостей</a:t>
            </a:r>
            <a:r>
              <a:rPr lang="ru-RU" dirty="0"/>
              <a:t>, </a:t>
            </a:r>
            <a:r>
              <a:rPr lang="ru-RU" dirty="0" err="1"/>
              <a:t>пов’язаних</a:t>
            </a:r>
            <a:r>
              <a:rPr lang="ru-RU" dirty="0"/>
              <a:t> </a:t>
            </a:r>
            <a:r>
              <a:rPr lang="ru-RU" dirty="0" err="1"/>
              <a:t>із</a:t>
            </a:r>
            <a:r>
              <a:rPr lang="ru-RU" dirty="0"/>
              <a:t> </a:t>
            </a:r>
            <a:r>
              <a:rPr lang="ru-RU" dirty="0" err="1"/>
              <a:t>користуванням</a:t>
            </a:r>
            <a:r>
              <a:rPr lang="ru-RU" dirty="0"/>
              <a:t> </a:t>
            </a:r>
            <a:r>
              <a:rPr lang="ru-RU" dirty="0" err="1"/>
              <a:t>різноманітними</a:t>
            </a:r>
            <a:r>
              <a:rPr lang="ru-RU" dirty="0"/>
              <a:t> </a:t>
            </a:r>
            <a:r>
              <a:rPr lang="ru-RU" dirty="0" err="1"/>
              <a:t>фінансовими</a:t>
            </a:r>
            <a:r>
              <a:rPr lang="ru-RU" dirty="0"/>
              <a:t> </a:t>
            </a:r>
            <a:r>
              <a:rPr lang="ru-RU" dirty="0" err="1"/>
              <a:t>послугами</a:t>
            </a:r>
            <a:r>
              <a:rPr lang="ru-RU" dirty="0"/>
              <a:t>. </a:t>
            </a:r>
            <a:endParaRPr lang="ru-RU" dirty="0" smtClean="0"/>
          </a:p>
          <a:p>
            <a:pPr marL="285750" indent="-285750">
              <a:buFont typeface="Wingdings" pitchFamily="2" charset="2"/>
              <a:buChar char="v"/>
            </a:pPr>
            <a:r>
              <a:rPr lang="ru-RU" dirty="0" smtClean="0"/>
              <a:t>Принцип </a:t>
            </a:r>
            <a:r>
              <a:rPr lang="ru-RU" dirty="0" err="1"/>
              <a:t>належного</a:t>
            </a:r>
            <a:r>
              <a:rPr lang="ru-RU" dirty="0"/>
              <a:t> </a:t>
            </a:r>
            <a:r>
              <a:rPr lang="ru-RU" dirty="0" err="1"/>
              <a:t>розгляду</a:t>
            </a:r>
            <a:r>
              <a:rPr lang="ru-RU" dirty="0"/>
              <a:t> </a:t>
            </a:r>
            <a:r>
              <a:rPr lang="ru-RU" dirty="0" err="1"/>
              <a:t>звернень</a:t>
            </a:r>
            <a:r>
              <a:rPr lang="ru-RU" dirty="0"/>
              <a:t> та </a:t>
            </a:r>
            <a:r>
              <a:rPr lang="ru-RU" dirty="0" err="1"/>
              <a:t>скарг</a:t>
            </a:r>
            <a:r>
              <a:rPr lang="ru-RU" dirty="0"/>
              <a:t> </a:t>
            </a:r>
            <a:r>
              <a:rPr lang="ru-RU" dirty="0" err="1"/>
              <a:t>клієнтів</a:t>
            </a:r>
            <a:r>
              <a:rPr lang="ru-RU" dirty="0"/>
              <a:t> у строки, </a:t>
            </a:r>
            <a:r>
              <a:rPr lang="ru-RU" dirty="0" err="1"/>
              <a:t>чітко</a:t>
            </a:r>
            <a:r>
              <a:rPr lang="ru-RU" dirty="0"/>
              <a:t> </a:t>
            </a:r>
            <a:r>
              <a:rPr lang="ru-RU" dirty="0" err="1"/>
              <a:t>встановлені</a:t>
            </a:r>
            <a:r>
              <a:rPr lang="ru-RU" dirty="0"/>
              <a:t> </a:t>
            </a:r>
            <a:r>
              <a:rPr lang="ru-RU" dirty="0" err="1"/>
              <a:t>законодавством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умовами</a:t>
            </a:r>
            <a:r>
              <a:rPr lang="ru-RU" dirty="0"/>
              <a:t> договору, та </a:t>
            </a:r>
            <a:r>
              <a:rPr lang="ru-RU" dirty="0" err="1"/>
              <a:t>ефективного</a:t>
            </a:r>
            <a:r>
              <a:rPr lang="ru-RU" dirty="0"/>
              <a:t> </a:t>
            </a:r>
            <a:r>
              <a:rPr lang="ru-RU" dirty="0" err="1"/>
              <a:t>врегулювання</a:t>
            </a:r>
            <a:r>
              <a:rPr lang="ru-RU" dirty="0"/>
              <a:t> </a:t>
            </a:r>
            <a:r>
              <a:rPr lang="ru-RU" dirty="0" err="1"/>
              <a:t>спорів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виникають</a:t>
            </a:r>
            <a:r>
              <a:rPr lang="ru-RU" dirty="0"/>
              <a:t>, у тому </a:t>
            </a:r>
            <a:r>
              <a:rPr lang="ru-RU" dirty="0" err="1"/>
              <a:t>числі</a:t>
            </a:r>
            <a:r>
              <a:rPr lang="ru-RU" dirty="0"/>
              <a:t> шляхом </a:t>
            </a:r>
            <a:r>
              <a:rPr lang="ru-RU" dirty="0" err="1"/>
              <a:t>використання</a:t>
            </a:r>
            <a:r>
              <a:rPr lang="ru-RU" dirty="0"/>
              <a:t> </a:t>
            </a:r>
            <a:r>
              <a:rPr lang="ru-RU" dirty="0" err="1"/>
              <a:t>механізмів</a:t>
            </a:r>
            <a:r>
              <a:rPr lang="ru-RU" dirty="0"/>
              <a:t> </a:t>
            </a:r>
            <a:r>
              <a:rPr lang="ru-RU" dirty="0" err="1"/>
              <a:t>позасудового</a:t>
            </a:r>
            <a:r>
              <a:rPr lang="ru-RU" dirty="0"/>
              <a:t> (альтернативного) порядку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вирішення</a:t>
            </a:r>
            <a:r>
              <a:rPr lang="ru-RU" dirty="0"/>
              <a:t>. </a:t>
            </a:r>
            <a:endParaRPr lang="ru-RU" dirty="0" smtClean="0"/>
          </a:p>
          <a:p>
            <a:pPr marL="285750" indent="-285750">
              <a:buFont typeface="Wingdings" pitchFamily="2" charset="2"/>
              <a:buChar char="v"/>
            </a:pPr>
            <a:r>
              <a:rPr lang="ru-RU" dirty="0" smtClean="0"/>
              <a:t>Принцип </a:t>
            </a:r>
            <a:r>
              <a:rPr lang="ru-RU" dirty="0" err="1"/>
              <a:t>інклюзивності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безбар'єрності</a:t>
            </a:r>
            <a:r>
              <a:rPr lang="ru-RU" dirty="0"/>
              <a:t> </a:t>
            </a:r>
            <a:r>
              <a:rPr lang="ru-RU" dirty="0" err="1"/>
              <a:t>послуги</a:t>
            </a:r>
            <a:r>
              <a:rPr lang="ru-RU" dirty="0"/>
              <a:t>, а </a:t>
            </a:r>
            <a:r>
              <a:rPr lang="ru-RU" dirty="0" err="1"/>
              <a:t>саме</a:t>
            </a:r>
            <a:r>
              <a:rPr lang="ru-RU" dirty="0"/>
              <a:t> – </a:t>
            </a:r>
            <a:r>
              <a:rPr lang="ru-RU" dirty="0" err="1"/>
              <a:t>забезпечення</a:t>
            </a:r>
            <a:r>
              <a:rPr lang="ru-RU" dirty="0"/>
              <a:t> </a:t>
            </a:r>
            <a:r>
              <a:rPr lang="ru-RU" dirty="0" err="1"/>
              <a:t>реальної</a:t>
            </a:r>
            <a:r>
              <a:rPr lang="ru-RU" dirty="0"/>
              <a:t> </a:t>
            </a:r>
            <a:r>
              <a:rPr lang="ru-RU" dirty="0" err="1"/>
              <a:t>доступності</a:t>
            </a:r>
            <a:r>
              <a:rPr lang="ru-RU" dirty="0"/>
              <a:t> </a:t>
            </a:r>
            <a:r>
              <a:rPr lang="ru-RU" dirty="0" err="1"/>
              <a:t>фінансових</a:t>
            </a:r>
            <a:r>
              <a:rPr lang="ru-RU" dirty="0"/>
              <a:t> та </a:t>
            </a:r>
            <a:r>
              <a:rPr lang="ru-RU" dirty="0" err="1"/>
              <a:t>супровідних</a:t>
            </a:r>
            <a:r>
              <a:rPr lang="ru-RU" dirty="0"/>
              <a:t> </a:t>
            </a:r>
            <a:r>
              <a:rPr lang="ru-RU" dirty="0" err="1"/>
              <a:t>послуг</a:t>
            </a:r>
            <a:r>
              <a:rPr lang="ru-RU" dirty="0"/>
              <a:t> для </a:t>
            </a:r>
            <a:r>
              <a:rPr lang="ru-RU" dirty="0" err="1"/>
              <a:t>осіб</a:t>
            </a:r>
            <a:r>
              <a:rPr lang="ru-RU" dirty="0"/>
              <a:t> з </a:t>
            </a:r>
            <a:r>
              <a:rPr lang="ru-RU" dirty="0" err="1"/>
              <a:t>інвалідністю</a:t>
            </a:r>
            <a:r>
              <a:rPr lang="ru-RU" dirty="0"/>
              <a:t> та </a:t>
            </a:r>
            <a:r>
              <a:rPr lang="ru-RU" dirty="0" err="1"/>
              <a:t>інших</a:t>
            </a:r>
            <a:r>
              <a:rPr lang="ru-RU" dirty="0"/>
              <a:t> </a:t>
            </a:r>
            <a:r>
              <a:rPr lang="ru-RU" dirty="0" err="1"/>
              <a:t>маломобільних</a:t>
            </a:r>
            <a:r>
              <a:rPr lang="ru-RU" dirty="0"/>
              <a:t> </a:t>
            </a:r>
            <a:r>
              <a:rPr lang="ru-RU" dirty="0" err="1"/>
              <a:t>груп</a:t>
            </a:r>
            <a:r>
              <a:rPr lang="ru-RU" dirty="0"/>
              <a:t> </a:t>
            </a:r>
            <a:r>
              <a:rPr lang="ru-RU" dirty="0" err="1"/>
              <a:t>населення</a:t>
            </a:r>
            <a:r>
              <a:rPr lang="ru-RU" dirty="0"/>
              <a:t>.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полягає</a:t>
            </a:r>
            <a:r>
              <a:rPr lang="ru-RU" dirty="0"/>
              <a:t> в </a:t>
            </a:r>
            <a:r>
              <a:rPr lang="ru-RU" dirty="0" err="1"/>
              <a:t>гарантуванні</a:t>
            </a:r>
            <a:r>
              <a:rPr lang="ru-RU" dirty="0"/>
              <a:t> </a:t>
            </a:r>
            <a:r>
              <a:rPr lang="ru-RU" dirty="0" err="1"/>
              <a:t>можливості</a:t>
            </a:r>
            <a:r>
              <a:rPr lang="ru-RU" dirty="0"/>
              <a:t> таких </a:t>
            </a:r>
            <a:r>
              <a:rPr lang="ru-RU" dirty="0" err="1"/>
              <a:t>осіб</a:t>
            </a:r>
            <a:r>
              <a:rPr lang="ru-RU" dirty="0"/>
              <a:t> </a:t>
            </a:r>
            <a:r>
              <a:rPr lang="ru-RU" dirty="0" err="1"/>
              <a:t>безперешкодно</a:t>
            </a:r>
            <a:r>
              <a:rPr lang="ru-RU" dirty="0"/>
              <a:t> </a:t>
            </a:r>
            <a:r>
              <a:rPr lang="ru-RU" dirty="0" err="1"/>
              <a:t>отримувати</a:t>
            </a:r>
            <a:r>
              <a:rPr lang="ru-RU" dirty="0"/>
              <a:t> </a:t>
            </a:r>
            <a:r>
              <a:rPr lang="ru-RU" dirty="0" err="1"/>
              <a:t>фінансові</a:t>
            </a:r>
            <a:r>
              <a:rPr lang="ru-RU" dirty="0"/>
              <a:t> (</a:t>
            </a:r>
            <a:r>
              <a:rPr lang="ru-RU" dirty="0" err="1"/>
              <a:t>супровідні</a:t>
            </a:r>
            <a:r>
              <a:rPr lang="ru-RU" dirty="0"/>
              <a:t>) </a:t>
            </a:r>
            <a:r>
              <a:rPr lang="ru-RU" dirty="0" err="1"/>
              <a:t>послуги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надаються</a:t>
            </a:r>
            <a:r>
              <a:rPr lang="ru-RU" dirty="0"/>
              <a:t> </a:t>
            </a:r>
            <a:r>
              <a:rPr lang="ru-RU" dirty="0" err="1"/>
              <a:t>відповідно</a:t>
            </a:r>
            <a:r>
              <a:rPr lang="ru-RU" dirty="0"/>
              <a:t> до </a:t>
            </a:r>
            <a:r>
              <a:rPr lang="ru-RU" dirty="0" err="1"/>
              <a:t>законодавства</a:t>
            </a:r>
            <a:r>
              <a:rPr lang="ru-RU" dirty="0"/>
              <a:t> </a:t>
            </a:r>
            <a:r>
              <a:rPr lang="ru-RU" dirty="0" err="1"/>
              <a:t>певним</a:t>
            </a:r>
            <a:r>
              <a:rPr lang="ru-RU" dirty="0"/>
              <a:t> </a:t>
            </a:r>
            <a:r>
              <a:rPr lang="ru-RU" dirty="0" err="1"/>
              <a:t>надавачем</a:t>
            </a:r>
            <a:r>
              <a:rPr lang="ru-RU" dirty="0"/>
              <a:t> </a:t>
            </a:r>
            <a:r>
              <a:rPr lang="ru-RU" dirty="0" err="1"/>
              <a:t>фінансових</a:t>
            </a:r>
            <a:r>
              <a:rPr lang="ru-RU" dirty="0"/>
              <a:t> та/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супровідних</a:t>
            </a:r>
            <a:r>
              <a:rPr lang="ru-RU" dirty="0"/>
              <a:t> </a:t>
            </a:r>
            <a:r>
              <a:rPr lang="ru-RU" dirty="0" err="1"/>
              <a:t>послуг</a:t>
            </a:r>
            <a:r>
              <a:rPr lang="ru-RU" dirty="0"/>
              <a:t>. </a:t>
            </a:r>
            <a:r>
              <a:rPr lang="ru-RU" dirty="0" err="1"/>
              <a:t>Зокрема</a:t>
            </a:r>
            <a:r>
              <a:rPr lang="ru-RU" dirty="0"/>
              <a:t>,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включає</a:t>
            </a:r>
            <a:r>
              <a:rPr lang="ru-RU" dirty="0"/>
              <a:t> </a:t>
            </a:r>
            <a:r>
              <a:rPr lang="ru-RU" dirty="0" err="1"/>
              <a:t>забезпечення</a:t>
            </a:r>
            <a:r>
              <a:rPr lang="ru-RU" dirty="0"/>
              <a:t> </a:t>
            </a:r>
            <a:r>
              <a:rPr lang="ru-RU" dirty="0" err="1"/>
              <a:t>безперешкодного</a:t>
            </a:r>
            <a:r>
              <a:rPr lang="ru-RU" dirty="0"/>
              <a:t> доступу до </a:t>
            </a:r>
            <a:r>
              <a:rPr lang="ru-RU" dirty="0" err="1"/>
              <a:t>каналів</a:t>
            </a:r>
            <a:r>
              <a:rPr lang="ru-RU" dirty="0"/>
              <a:t> </a:t>
            </a:r>
            <a:r>
              <a:rPr lang="ru-RU" dirty="0" err="1"/>
              <a:t>дистанційного</a:t>
            </a:r>
            <a:r>
              <a:rPr lang="ru-RU" dirty="0"/>
              <a:t> </a:t>
            </a:r>
            <a:r>
              <a:rPr lang="ru-RU" dirty="0" err="1"/>
              <a:t>електронного</a:t>
            </a:r>
            <a:r>
              <a:rPr lang="ru-RU" dirty="0"/>
              <a:t> </a:t>
            </a:r>
            <a:r>
              <a:rPr lang="ru-RU" dirty="0" err="1"/>
              <a:t>обслуговування</a:t>
            </a:r>
            <a:r>
              <a:rPr lang="ru-RU" dirty="0"/>
              <a:t>, </a:t>
            </a:r>
            <a:r>
              <a:rPr lang="ru-RU" dirty="0" err="1"/>
              <a:t>належного</a:t>
            </a:r>
            <a:r>
              <a:rPr lang="ru-RU" dirty="0"/>
              <a:t> </a:t>
            </a:r>
            <a:r>
              <a:rPr lang="ru-RU" dirty="0" err="1"/>
              <a:t>облаштування</a:t>
            </a:r>
            <a:r>
              <a:rPr lang="ru-RU" dirty="0"/>
              <a:t> </a:t>
            </a:r>
            <a:r>
              <a:rPr lang="ru-RU" dirty="0" err="1"/>
              <a:t>устаткування</a:t>
            </a:r>
            <a:r>
              <a:rPr lang="ru-RU" dirty="0"/>
              <a:t> та/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приміщень</a:t>
            </a:r>
            <a:r>
              <a:rPr lang="ru-RU" dirty="0"/>
              <a:t> </a:t>
            </a:r>
            <a:r>
              <a:rPr lang="ru-RU" dirty="0" err="1"/>
              <a:t>надавачів</a:t>
            </a:r>
            <a:r>
              <a:rPr lang="ru-RU" dirty="0"/>
              <a:t> </a:t>
            </a:r>
            <a:r>
              <a:rPr lang="ru-RU" dirty="0" err="1"/>
              <a:t>фінансових</a:t>
            </a:r>
            <a:r>
              <a:rPr lang="ru-RU" dirty="0"/>
              <a:t> </a:t>
            </a:r>
            <a:r>
              <a:rPr lang="ru-RU" dirty="0" err="1"/>
              <a:t>послуг</a:t>
            </a:r>
            <a:r>
              <a:rPr lang="ru-RU" dirty="0"/>
              <a:t> та/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посередників</a:t>
            </a:r>
            <a:r>
              <a:rPr lang="ru-RU" dirty="0"/>
              <a:t>, а </a:t>
            </a:r>
            <a:r>
              <a:rPr lang="ru-RU" dirty="0" err="1"/>
              <a:t>також</a:t>
            </a:r>
            <a:r>
              <a:rPr lang="ru-RU" dirty="0"/>
              <a:t> </a:t>
            </a:r>
            <a:r>
              <a:rPr lang="ru-RU" dirty="0" err="1"/>
              <a:t>забезпечення</a:t>
            </a:r>
            <a:r>
              <a:rPr lang="ru-RU" dirty="0"/>
              <a:t> </a:t>
            </a:r>
            <a:r>
              <a:rPr lang="ru-RU" dirty="0" err="1"/>
              <a:t>можливості</a:t>
            </a:r>
            <a:r>
              <a:rPr lang="ru-RU" dirty="0"/>
              <a:t> </a:t>
            </a:r>
            <a:r>
              <a:rPr lang="ru-RU" dirty="0" err="1"/>
              <a:t>отримання</a:t>
            </a:r>
            <a:r>
              <a:rPr lang="ru-RU" dirty="0"/>
              <a:t> </a:t>
            </a:r>
            <a:r>
              <a:rPr lang="ru-RU" dirty="0" err="1"/>
              <a:t>зазначеними</a:t>
            </a:r>
            <a:r>
              <a:rPr lang="ru-RU" dirty="0"/>
              <a:t> особами </a:t>
            </a:r>
            <a:r>
              <a:rPr lang="ru-RU" dirty="0" err="1"/>
              <a:t>всієї</a:t>
            </a:r>
            <a:r>
              <a:rPr lang="ru-RU" dirty="0"/>
              <a:t> </a:t>
            </a:r>
            <a:r>
              <a:rPr lang="ru-RU" dirty="0" err="1"/>
              <a:t>необхідної</a:t>
            </a:r>
            <a:r>
              <a:rPr lang="ru-RU" dirty="0"/>
              <a:t> </a:t>
            </a:r>
            <a:r>
              <a:rPr lang="ru-RU" dirty="0" err="1"/>
              <a:t>інформації</a:t>
            </a:r>
            <a:r>
              <a:rPr lang="ru-RU" dirty="0"/>
              <a:t> у </a:t>
            </a:r>
            <a:r>
              <a:rPr lang="ru-RU" dirty="0" err="1"/>
              <a:t>доступній</a:t>
            </a:r>
            <a:r>
              <a:rPr lang="ru-RU" dirty="0"/>
              <a:t> для них </a:t>
            </a:r>
            <a:r>
              <a:rPr lang="ru-RU" dirty="0" err="1"/>
              <a:t>формі</a:t>
            </a:r>
            <a:r>
              <a:rPr lang="ru-RU" dirty="0"/>
              <a:t>. </a:t>
            </a:r>
          </a:p>
        </p:txBody>
      </p:sp>
      <p:sp>
        <p:nvSpPr>
          <p:cNvPr id="13" name="Прямоугольник 12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ru-RU" sz="2200" b="1" kern="0" dirty="0" err="1" smtClean="0">
                <a:solidFill>
                  <a:schemeClr val="bg1"/>
                </a:solidFill>
                <a:cs typeface="Times New Roman" pitchFamily="18" charset="0"/>
              </a:rPr>
              <a:t>Основні</a:t>
            </a:r>
            <a:r>
              <a:rPr lang="ru-RU" sz="2200" b="1" kern="0" dirty="0" smtClean="0">
                <a:solidFill>
                  <a:schemeClr val="bg1"/>
                </a:solidFill>
                <a:cs typeface="Times New Roman" pitchFamily="18" charset="0"/>
              </a:rPr>
              <a:t> </a:t>
            </a:r>
            <a:r>
              <a:rPr lang="ru-RU" sz="2200" b="1" kern="0" dirty="0" err="1" smtClean="0">
                <a:solidFill>
                  <a:schemeClr val="bg1"/>
                </a:solidFill>
                <a:cs typeface="Times New Roman" pitchFamily="18" charset="0"/>
              </a:rPr>
              <a:t>принципи</a:t>
            </a:r>
            <a:endParaRPr lang="ru-RU" sz="2200" b="1" kern="0" dirty="0">
              <a:solidFill>
                <a:schemeClr val="bg1"/>
              </a:solidFill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409224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uk-UA" sz="2400" b="1" kern="0" dirty="0">
                <a:solidFill>
                  <a:schemeClr val="bg1"/>
                </a:solidFill>
                <a:cs typeface="Times New Roman" pitchFamily="18" charset="0"/>
              </a:rPr>
              <a:t>Основні </a:t>
            </a:r>
            <a:r>
              <a:rPr lang="uk-UA" sz="2400" b="1" kern="0" dirty="0" smtClean="0">
                <a:solidFill>
                  <a:schemeClr val="bg1"/>
                </a:solidFill>
                <a:cs typeface="Times New Roman" pitchFamily="18" charset="0"/>
              </a:rPr>
              <a:t>принципи</a:t>
            </a:r>
            <a:endParaRPr lang="ru-RU" sz="2400" b="1" kern="0" dirty="0">
              <a:solidFill>
                <a:schemeClr val="bg1"/>
              </a:solidFill>
              <a:cs typeface="Times New Roman" pitchFamily="18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920552" y="1028343"/>
            <a:ext cx="7272808" cy="41242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sz="2500" b="1" dirty="0" err="1" smtClean="0">
                <a:solidFill>
                  <a:srgbClr val="FF0000"/>
                </a:solidFill>
              </a:rPr>
              <a:t>Надзвичайно</a:t>
            </a:r>
            <a:r>
              <a:rPr lang="ru-RU" sz="2500" b="1" dirty="0" smtClean="0">
                <a:solidFill>
                  <a:srgbClr val="FF0000"/>
                </a:solidFill>
              </a:rPr>
              <a:t> </a:t>
            </a:r>
            <a:r>
              <a:rPr lang="ru-RU" sz="2500" b="1" dirty="0" err="1">
                <a:solidFill>
                  <a:srgbClr val="FF0000"/>
                </a:solidFill>
              </a:rPr>
              <a:t>важливою</a:t>
            </a:r>
            <a:r>
              <a:rPr lang="ru-RU" sz="2500" b="1" dirty="0">
                <a:solidFill>
                  <a:srgbClr val="FF0000"/>
                </a:solidFill>
              </a:rPr>
              <a:t> є </a:t>
            </a:r>
            <a:r>
              <a:rPr lang="ru-RU" sz="2500" b="1" dirty="0" err="1">
                <a:solidFill>
                  <a:srgbClr val="FF0000"/>
                </a:solidFill>
              </a:rPr>
              <a:t>вимога</a:t>
            </a:r>
            <a:r>
              <a:rPr lang="ru-RU" sz="2500" b="1" dirty="0">
                <a:solidFill>
                  <a:srgbClr val="FF0000"/>
                </a:solidFill>
              </a:rPr>
              <a:t> до </a:t>
            </a:r>
            <a:r>
              <a:rPr lang="ru-RU" sz="2500" b="1" dirty="0" err="1">
                <a:solidFill>
                  <a:srgbClr val="FF0000"/>
                </a:solidFill>
              </a:rPr>
              <a:t>надання</a:t>
            </a:r>
            <a:r>
              <a:rPr lang="ru-RU" sz="2500" b="1" dirty="0">
                <a:solidFill>
                  <a:srgbClr val="FF0000"/>
                </a:solidFill>
              </a:rPr>
              <a:t> </a:t>
            </a:r>
            <a:r>
              <a:rPr lang="ru-RU" sz="2500" b="1" dirty="0" err="1">
                <a:solidFill>
                  <a:srgbClr val="FF0000"/>
                </a:solidFill>
              </a:rPr>
              <a:t>фінансових</a:t>
            </a:r>
            <a:r>
              <a:rPr lang="ru-RU" sz="2500" b="1" dirty="0">
                <a:solidFill>
                  <a:srgbClr val="FF0000"/>
                </a:solidFill>
              </a:rPr>
              <a:t> </a:t>
            </a:r>
            <a:r>
              <a:rPr lang="ru-RU" sz="2500" b="1" dirty="0" err="1">
                <a:solidFill>
                  <a:srgbClr val="FF0000"/>
                </a:solidFill>
              </a:rPr>
              <a:t>послуг</a:t>
            </a:r>
            <a:r>
              <a:rPr lang="ru-RU" sz="2500" b="1" dirty="0">
                <a:solidFill>
                  <a:srgbClr val="FF0000"/>
                </a:solidFill>
              </a:rPr>
              <a:t> у </a:t>
            </a:r>
            <a:r>
              <a:rPr lang="ru-RU" sz="2500" b="1" dirty="0" err="1">
                <a:solidFill>
                  <a:srgbClr val="FF0000"/>
                </a:solidFill>
              </a:rPr>
              <a:t>такий</a:t>
            </a:r>
            <a:r>
              <a:rPr lang="ru-RU" sz="2500" b="1" dirty="0">
                <a:solidFill>
                  <a:srgbClr val="FF0000"/>
                </a:solidFill>
              </a:rPr>
              <a:t> </a:t>
            </a:r>
            <a:r>
              <a:rPr lang="ru-RU" sz="2500" b="1" dirty="0" err="1">
                <a:solidFill>
                  <a:srgbClr val="FF0000"/>
                </a:solidFill>
              </a:rPr>
              <a:t>спосіб</a:t>
            </a:r>
            <a:r>
              <a:rPr lang="ru-RU" sz="2500" b="1" dirty="0">
                <a:solidFill>
                  <a:srgbClr val="FF0000"/>
                </a:solidFill>
              </a:rPr>
              <a:t>, </a:t>
            </a:r>
            <a:r>
              <a:rPr lang="ru-RU" sz="2500" b="1" dirty="0" err="1">
                <a:solidFill>
                  <a:srgbClr val="FF0000"/>
                </a:solidFill>
              </a:rPr>
              <a:t>який</a:t>
            </a:r>
            <a:r>
              <a:rPr lang="ru-RU" sz="2500" b="1" dirty="0">
                <a:solidFill>
                  <a:srgbClr val="FF0000"/>
                </a:solidFill>
              </a:rPr>
              <a:t> за будь-</a:t>
            </a:r>
            <a:r>
              <a:rPr lang="ru-RU" sz="2500" b="1" dirty="0" err="1">
                <a:solidFill>
                  <a:srgbClr val="FF0000"/>
                </a:solidFill>
              </a:rPr>
              <a:t>яких</a:t>
            </a:r>
            <a:r>
              <a:rPr lang="ru-RU" sz="2500" b="1" dirty="0">
                <a:solidFill>
                  <a:srgbClr val="FF0000"/>
                </a:solidFill>
              </a:rPr>
              <a:t> </a:t>
            </a:r>
            <a:r>
              <a:rPr lang="ru-RU" sz="2500" b="1" dirty="0" err="1">
                <a:solidFill>
                  <a:srgbClr val="FF0000"/>
                </a:solidFill>
              </a:rPr>
              <a:t>обставин</a:t>
            </a:r>
            <a:r>
              <a:rPr lang="ru-RU" sz="2500" b="1" dirty="0">
                <a:solidFill>
                  <a:srgbClr val="FF0000"/>
                </a:solidFill>
              </a:rPr>
              <a:t> </a:t>
            </a:r>
            <a:r>
              <a:rPr lang="ru-RU" sz="2500" b="1" dirty="0" err="1">
                <a:solidFill>
                  <a:srgbClr val="FF0000"/>
                </a:solidFill>
              </a:rPr>
              <a:t>забезпечує</a:t>
            </a:r>
            <a:r>
              <a:rPr lang="ru-RU" sz="2500" b="1" dirty="0">
                <a:solidFill>
                  <a:srgbClr val="FF0000"/>
                </a:solidFill>
              </a:rPr>
              <a:t> </a:t>
            </a:r>
            <a:r>
              <a:rPr lang="ru-RU" sz="2500" b="1" dirty="0" err="1">
                <a:solidFill>
                  <a:srgbClr val="FF0000"/>
                </a:solidFill>
              </a:rPr>
              <a:t>всебічний</a:t>
            </a:r>
            <a:r>
              <a:rPr lang="ru-RU" sz="2500" b="1" dirty="0">
                <a:solidFill>
                  <a:srgbClr val="FF0000"/>
                </a:solidFill>
              </a:rPr>
              <a:t> </a:t>
            </a:r>
            <a:r>
              <a:rPr lang="ru-RU" sz="2500" b="1" dirty="0" err="1">
                <a:solidFill>
                  <a:srgbClr val="FF0000"/>
                </a:solidFill>
              </a:rPr>
              <a:t>захист</a:t>
            </a:r>
            <a:r>
              <a:rPr lang="ru-RU" sz="2500" b="1" dirty="0">
                <a:solidFill>
                  <a:srgbClr val="FF0000"/>
                </a:solidFill>
              </a:rPr>
              <a:t> прав </a:t>
            </a:r>
            <a:r>
              <a:rPr lang="ru-RU" sz="2500" b="1" dirty="0" err="1">
                <a:solidFill>
                  <a:srgbClr val="FF0000"/>
                </a:solidFill>
              </a:rPr>
              <a:t>споживачів</a:t>
            </a:r>
            <a:r>
              <a:rPr lang="ru-RU" sz="2500" b="1" dirty="0">
                <a:solidFill>
                  <a:srgbClr val="FF0000"/>
                </a:solidFill>
              </a:rPr>
              <a:t>. </a:t>
            </a:r>
            <a:endParaRPr lang="ru-RU" sz="2500" b="1" dirty="0" smtClean="0">
              <a:solidFill>
                <a:srgbClr val="FF0000"/>
              </a:solidFill>
            </a:endParaRPr>
          </a:p>
          <a:p>
            <a:pPr algn="just"/>
            <a:r>
              <a:rPr lang="ru-RU" dirty="0" err="1" smtClean="0"/>
              <a:t>Це</a:t>
            </a:r>
            <a:r>
              <a:rPr lang="ru-RU" dirty="0" smtClean="0"/>
              <a:t> </a:t>
            </a:r>
            <a:r>
              <a:rPr lang="ru-RU" dirty="0"/>
              <a:t>є фундаментальною </a:t>
            </a:r>
            <a:r>
              <a:rPr lang="ru-RU" dirty="0" err="1"/>
              <a:t>вимогою</a:t>
            </a:r>
            <a:r>
              <a:rPr lang="ru-RU" dirty="0"/>
              <a:t> до </a:t>
            </a:r>
            <a:r>
              <a:rPr lang="ru-RU" dirty="0" err="1"/>
              <a:t>ринкової</a:t>
            </a:r>
            <a:r>
              <a:rPr lang="ru-RU" dirty="0"/>
              <a:t> </a:t>
            </a:r>
            <a:r>
              <a:rPr lang="ru-RU" dirty="0" err="1"/>
              <a:t>поведінки</a:t>
            </a:r>
            <a:r>
              <a:rPr lang="ru-RU" dirty="0"/>
              <a:t> </a:t>
            </a:r>
            <a:r>
              <a:rPr lang="ru-RU" dirty="0" err="1"/>
              <a:t>всіх</a:t>
            </a:r>
            <a:r>
              <a:rPr lang="ru-RU" dirty="0"/>
              <a:t> </a:t>
            </a:r>
            <a:r>
              <a:rPr lang="ru-RU" dirty="0" err="1"/>
              <a:t>фінансових</a:t>
            </a:r>
            <a:r>
              <a:rPr lang="ru-RU" dirty="0"/>
              <a:t> </a:t>
            </a:r>
            <a:r>
              <a:rPr lang="ru-RU" dirty="0" err="1"/>
              <a:t>компаній</a:t>
            </a:r>
            <a:r>
              <a:rPr lang="ru-RU" dirty="0"/>
              <a:t>, </a:t>
            </a:r>
            <a:r>
              <a:rPr lang="ru-RU" dirty="0" err="1"/>
              <a:t>поряд</a:t>
            </a:r>
            <a:r>
              <a:rPr lang="ru-RU" dirty="0"/>
              <a:t> </a:t>
            </a:r>
            <a:r>
              <a:rPr lang="ru-RU" dirty="0" err="1"/>
              <a:t>із</a:t>
            </a:r>
            <a:r>
              <a:rPr lang="ru-RU" dirty="0"/>
              <a:t> </a:t>
            </a:r>
            <a:r>
              <a:rPr lang="ru-RU" dirty="0" err="1"/>
              <a:t>вимогою</a:t>
            </a:r>
            <a:r>
              <a:rPr lang="ru-RU" dirty="0"/>
              <a:t> до </a:t>
            </a:r>
            <a:r>
              <a:rPr lang="ru-RU" dirty="0" err="1"/>
              <a:t>неухильного</a:t>
            </a:r>
            <a:r>
              <a:rPr lang="ru-RU" dirty="0"/>
              <a:t> </a:t>
            </a:r>
            <a:r>
              <a:rPr lang="ru-RU" dirty="0" err="1"/>
              <a:t>дотримання</a:t>
            </a:r>
            <a:r>
              <a:rPr lang="ru-RU" dirty="0"/>
              <a:t> </a:t>
            </a:r>
            <a:r>
              <a:rPr lang="ru-RU" dirty="0" err="1"/>
              <a:t>встановлених</a:t>
            </a:r>
            <a:r>
              <a:rPr lang="ru-RU" dirty="0"/>
              <a:t> </a:t>
            </a:r>
            <a:r>
              <a:rPr lang="ru-RU" dirty="0" err="1"/>
              <a:t>законодавством</a:t>
            </a:r>
            <a:r>
              <a:rPr lang="ru-RU" dirty="0"/>
              <a:t> </a:t>
            </a:r>
            <a:r>
              <a:rPr lang="ru-RU" dirty="0" err="1"/>
              <a:t>критеріїв</a:t>
            </a:r>
            <a:r>
              <a:rPr lang="ru-RU" dirty="0"/>
              <a:t> та </a:t>
            </a:r>
            <a:r>
              <a:rPr lang="ru-RU" dirty="0" err="1"/>
              <a:t>вимог</a:t>
            </a:r>
            <a:r>
              <a:rPr lang="ru-RU" dirty="0"/>
              <a:t> до </a:t>
            </a:r>
            <a:r>
              <a:rPr lang="ru-RU" dirty="0" err="1"/>
              <a:t>діяльності</a:t>
            </a:r>
            <a:r>
              <a:rPr lang="ru-RU" dirty="0"/>
              <a:t>, </a:t>
            </a:r>
            <a:r>
              <a:rPr lang="ru-RU" dirty="0" err="1"/>
              <a:t>забезпечення</a:t>
            </a:r>
            <a:r>
              <a:rPr lang="ru-RU" dirty="0"/>
              <a:t> </a:t>
            </a:r>
            <a:r>
              <a:rPr lang="ru-RU" dirty="0" err="1"/>
              <a:t>повноти</a:t>
            </a:r>
            <a:r>
              <a:rPr lang="ru-RU" dirty="0"/>
              <a:t> </a:t>
            </a:r>
            <a:r>
              <a:rPr lang="ru-RU" dirty="0" err="1"/>
              <a:t>розкриття</a:t>
            </a:r>
            <a:r>
              <a:rPr lang="ru-RU" dirty="0"/>
              <a:t> та </a:t>
            </a:r>
            <a:r>
              <a:rPr lang="ru-RU" dirty="0" err="1"/>
              <a:t>прозорості</a:t>
            </a:r>
            <a:r>
              <a:rPr lang="ru-RU" dirty="0"/>
              <a:t> </a:t>
            </a:r>
            <a:r>
              <a:rPr lang="ru-RU" dirty="0" err="1"/>
              <a:t>всієї</a:t>
            </a:r>
            <a:r>
              <a:rPr lang="ru-RU" dirty="0"/>
              <a:t> </a:t>
            </a:r>
            <a:r>
              <a:rPr lang="ru-RU" dirty="0" err="1"/>
              <a:t>суспільно</a:t>
            </a:r>
            <a:r>
              <a:rPr lang="ru-RU" dirty="0"/>
              <a:t> </a:t>
            </a:r>
            <a:r>
              <a:rPr lang="ru-RU" dirty="0" err="1"/>
              <a:t>значущої</a:t>
            </a:r>
            <a:r>
              <a:rPr lang="ru-RU" dirty="0"/>
              <a:t> </a:t>
            </a:r>
            <a:r>
              <a:rPr lang="ru-RU" dirty="0" err="1"/>
              <a:t>інформації</a:t>
            </a:r>
            <a:r>
              <a:rPr lang="ru-RU" dirty="0"/>
              <a:t>, </a:t>
            </a:r>
            <a:r>
              <a:rPr lang="ru-RU" dirty="0" err="1"/>
              <a:t>наявності</a:t>
            </a:r>
            <a:r>
              <a:rPr lang="ru-RU" dirty="0"/>
              <a:t> </a:t>
            </a:r>
            <a:r>
              <a:rPr lang="ru-RU" dirty="0" err="1"/>
              <a:t>бездоганної</a:t>
            </a:r>
            <a:r>
              <a:rPr lang="ru-RU" dirty="0"/>
              <a:t> </a:t>
            </a:r>
            <a:r>
              <a:rPr lang="ru-RU" dirty="0" err="1"/>
              <a:t>ділової</a:t>
            </a:r>
            <a:r>
              <a:rPr lang="ru-RU" dirty="0"/>
              <a:t> </a:t>
            </a:r>
            <a:r>
              <a:rPr lang="ru-RU" dirty="0" err="1"/>
              <a:t>репутації</a:t>
            </a:r>
            <a:r>
              <a:rPr lang="ru-RU" dirty="0"/>
              <a:t> у </a:t>
            </a:r>
            <a:r>
              <a:rPr lang="ru-RU" dirty="0" err="1"/>
              <a:t>власників</a:t>
            </a:r>
            <a:r>
              <a:rPr lang="ru-RU" dirty="0"/>
              <a:t> та </a:t>
            </a:r>
            <a:r>
              <a:rPr lang="ru-RU" dirty="0" err="1"/>
              <a:t>керівників</a:t>
            </a:r>
            <a:r>
              <a:rPr lang="ru-RU" dirty="0"/>
              <a:t> </a:t>
            </a:r>
            <a:r>
              <a:rPr lang="ru-RU" dirty="0" err="1"/>
              <a:t>компаній</a:t>
            </a:r>
            <a:r>
              <a:rPr lang="ru-RU" dirty="0"/>
              <a:t>, </a:t>
            </a:r>
            <a:r>
              <a:rPr lang="ru-RU" dirty="0" err="1"/>
              <a:t>ведення</a:t>
            </a:r>
            <a:r>
              <a:rPr lang="ru-RU" dirty="0"/>
              <a:t> </a:t>
            </a:r>
            <a:r>
              <a:rPr lang="ru-RU" dirty="0" err="1"/>
              <a:t>добросовісної</a:t>
            </a:r>
            <a:r>
              <a:rPr lang="ru-RU" dirty="0"/>
              <a:t> </a:t>
            </a:r>
            <a:r>
              <a:rPr lang="ru-RU" dirty="0" err="1"/>
              <a:t>конкуренції</a:t>
            </a:r>
            <a:r>
              <a:rPr lang="ru-RU" dirty="0"/>
              <a:t> </a:t>
            </a:r>
            <a:r>
              <a:rPr lang="ru-RU" dirty="0" err="1"/>
              <a:t>стосовно</a:t>
            </a:r>
            <a:r>
              <a:rPr lang="ru-RU" dirty="0"/>
              <a:t> </a:t>
            </a:r>
            <a:r>
              <a:rPr lang="ru-RU" dirty="0" err="1"/>
              <a:t>інших</a:t>
            </a:r>
            <a:r>
              <a:rPr lang="ru-RU" dirty="0"/>
              <a:t> </a:t>
            </a:r>
            <a:r>
              <a:rPr lang="ru-RU" dirty="0" err="1"/>
              <a:t>надавачів</a:t>
            </a:r>
            <a:r>
              <a:rPr lang="ru-RU" dirty="0"/>
              <a:t> </a:t>
            </a:r>
            <a:r>
              <a:rPr lang="ru-RU" dirty="0" err="1"/>
              <a:t>фінансових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супровідних</a:t>
            </a:r>
            <a:r>
              <a:rPr lang="ru-RU" dirty="0"/>
              <a:t> </a:t>
            </a:r>
            <a:r>
              <a:rPr lang="ru-RU" dirty="0" err="1"/>
              <a:t>послуг</a:t>
            </a:r>
            <a:r>
              <a:rPr lang="ru-RU" dirty="0"/>
              <a:t>, а </a:t>
            </a:r>
            <a:r>
              <a:rPr lang="ru-RU" dirty="0" err="1"/>
              <a:t>також</a:t>
            </a:r>
            <a:r>
              <a:rPr lang="ru-RU" dirty="0"/>
              <a:t> </a:t>
            </a:r>
            <a:r>
              <a:rPr lang="ru-RU" dirty="0" err="1"/>
              <a:t>забезпечення</a:t>
            </a:r>
            <a:r>
              <a:rPr lang="ru-RU" dirty="0"/>
              <a:t> </a:t>
            </a:r>
            <a:r>
              <a:rPr lang="ru-RU" dirty="0" err="1"/>
              <a:t>належної</a:t>
            </a:r>
            <a:r>
              <a:rPr lang="ru-RU" dirty="0"/>
              <a:t> </a:t>
            </a:r>
            <a:r>
              <a:rPr lang="ru-RU" dirty="0" err="1"/>
              <a:t>внутрішньої</a:t>
            </a:r>
            <a:r>
              <a:rPr lang="ru-RU" dirty="0"/>
              <a:t> </a:t>
            </a:r>
            <a:r>
              <a:rPr lang="ru-RU" dirty="0" err="1"/>
              <a:t>організації</a:t>
            </a:r>
            <a:r>
              <a:rPr lang="ru-RU" dirty="0"/>
              <a:t> та </a:t>
            </a:r>
            <a:r>
              <a:rPr lang="ru-RU" dirty="0" err="1"/>
              <a:t>системи</a:t>
            </a:r>
            <a:r>
              <a:rPr lang="ru-RU" dirty="0"/>
              <a:t> контролю, яка </a:t>
            </a:r>
            <a:r>
              <a:rPr lang="ru-RU" dirty="0" err="1"/>
              <a:t>гарантує</a:t>
            </a:r>
            <a:r>
              <a:rPr lang="ru-RU" dirty="0"/>
              <a:t> </a:t>
            </a:r>
            <a:r>
              <a:rPr lang="ru-RU" dirty="0" err="1"/>
              <a:t>дотримання</a:t>
            </a:r>
            <a:r>
              <a:rPr lang="ru-RU" dirty="0"/>
              <a:t> таких </a:t>
            </a:r>
            <a:r>
              <a:rPr lang="ru-RU" dirty="0" err="1"/>
              <a:t>стандартів</a:t>
            </a:r>
            <a:r>
              <a:rPr lang="ru-RU" dirty="0"/>
              <a:t> </a:t>
            </a:r>
            <a:r>
              <a:rPr lang="ru-RU" dirty="0" err="1"/>
              <a:t>діяльності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95792576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uk-UA" sz="2400" b="1" kern="0" dirty="0" smtClean="0">
                <a:solidFill>
                  <a:schemeClr val="bg1"/>
                </a:solidFill>
                <a:cs typeface="Times New Roman" pitchFamily="18" charset="0"/>
              </a:rPr>
              <a:t>Основні поняття</a:t>
            </a:r>
            <a:endParaRPr lang="ru-RU" sz="2400" b="1" kern="0" dirty="0">
              <a:solidFill>
                <a:schemeClr val="bg1"/>
              </a:solidFill>
              <a:cs typeface="Times New Roman" pitchFamily="18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667835" y="764704"/>
            <a:ext cx="8712968" cy="566308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dirty="0" smtClean="0"/>
              <a:t>«</a:t>
            </a:r>
            <a:r>
              <a:rPr lang="ru-RU" sz="2000" b="1" dirty="0" err="1" smtClean="0"/>
              <a:t>Споживач</a:t>
            </a:r>
            <a:r>
              <a:rPr lang="ru-RU" sz="2000" b="1" dirty="0"/>
              <a:t>» </a:t>
            </a:r>
            <a:r>
              <a:rPr lang="ru-RU" dirty="0"/>
              <a:t>- </a:t>
            </a:r>
            <a:r>
              <a:rPr lang="ru-RU" b="1" dirty="0" err="1"/>
              <a:t>це</a:t>
            </a:r>
            <a:r>
              <a:rPr lang="ru-RU" b="1" dirty="0"/>
              <a:t> </a:t>
            </a:r>
            <a:r>
              <a:rPr lang="ru-RU" b="1" dirty="0" err="1"/>
              <a:t>фізична</a:t>
            </a:r>
            <a:r>
              <a:rPr lang="ru-RU" b="1" dirty="0"/>
              <a:t> особа, яка </a:t>
            </a:r>
            <a:r>
              <a:rPr lang="ru-RU" b="1" dirty="0" err="1"/>
              <a:t>звернулася</a:t>
            </a:r>
            <a:r>
              <a:rPr lang="ru-RU" b="1" dirty="0"/>
              <a:t> за </a:t>
            </a:r>
            <a:r>
              <a:rPr lang="ru-RU" b="1" dirty="0" err="1"/>
              <a:t>отриманням</a:t>
            </a:r>
            <a:r>
              <a:rPr lang="ru-RU" b="1" dirty="0"/>
              <a:t> </a:t>
            </a:r>
            <a:r>
              <a:rPr lang="ru-RU" b="1" dirty="0" err="1"/>
              <a:t>або</a:t>
            </a:r>
            <a:r>
              <a:rPr lang="ru-RU" b="1" dirty="0"/>
              <a:t> </a:t>
            </a:r>
            <a:r>
              <a:rPr lang="ru-RU" b="1" dirty="0" err="1"/>
              <a:t>безпосередньо</a:t>
            </a:r>
            <a:r>
              <a:rPr lang="ru-RU" b="1" dirty="0"/>
              <a:t> </a:t>
            </a:r>
            <a:r>
              <a:rPr lang="ru-RU" b="1" dirty="0" err="1"/>
              <a:t>отримує</a:t>
            </a:r>
            <a:r>
              <a:rPr lang="ru-RU" b="1" dirty="0"/>
              <a:t> </a:t>
            </a:r>
            <a:r>
              <a:rPr lang="ru-RU" b="1" dirty="0" err="1"/>
              <a:t>страхову</a:t>
            </a:r>
            <a:r>
              <a:rPr lang="ru-RU" b="1" dirty="0"/>
              <a:t> </a:t>
            </a:r>
            <a:r>
              <a:rPr lang="ru-RU" b="1" dirty="0" err="1"/>
              <a:t>послугу</a:t>
            </a:r>
            <a:r>
              <a:rPr lang="ru-RU" b="1" dirty="0"/>
              <a:t> для </a:t>
            </a:r>
            <a:r>
              <a:rPr lang="ru-RU" b="1" dirty="0" err="1"/>
              <a:t>задоволення</a:t>
            </a:r>
            <a:r>
              <a:rPr lang="ru-RU" b="1" dirty="0"/>
              <a:t> </a:t>
            </a:r>
            <a:r>
              <a:rPr lang="ru-RU" b="1" dirty="0" err="1"/>
              <a:t>своїх</a:t>
            </a:r>
            <a:r>
              <a:rPr lang="ru-RU" b="1" dirty="0"/>
              <a:t> </a:t>
            </a:r>
            <a:r>
              <a:rPr lang="ru-RU" b="1" dirty="0" err="1"/>
              <a:t>особистих</a:t>
            </a:r>
            <a:r>
              <a:rPr lang="ru-RU" b="1" dirty="0"/>
              <a:t> потреб, не </a:t>
            </a:r>
            <a:r>
              <a:rPr lang="ru-RU" b="1" dirty="0" err="1"/>
              <a:t>пов’язаних</a:t>
            </a:r>
            <a:r>
              <a:rPr lang="ru-RU" b="1" dirty="0"/>
              <a:t> </a:t>
            </a:r>
            <a:r>
              <a:rPr lang="ru-RU" b="1" dirty="0" err="1"/>
              <a:t>зі</a:t>
            </a:r>
            <a:r>
              <a:rPr lang="ru-RU" b="1" dirty="0"/>
              <a:t> </a:t>
            </a:r>
            <a:r>
              <a:rPr lang="ru-RU" b="1" dirty="0" err="1"/>
              <a:t>здійсненням</a:t>
            </a:r>
            <a:r>
              <a:rPr lang="ru-RU" b="1" dirty="0"/>
              <a:t> нею </a:t>
            </a:r>
            <a:r>
              <a:rPr lang="ru-RU" b="1" dirty="0" err="1"/>
              <a:t>підприємницької</a:t>
            </a:r>
            <a:r>
              <a:rPr lang="ru-RU" b="1" dirty="0"/>
              <a:t> </a:t>
            </a:r>
            <a:r>
              <a:rPr lang="ru-RU" b="1" dirty="0" err="1"/>
              <a:t>або</a:t>
            </a:r>
            <a:r>
              <a:rPr lang="ru-RU" b="1" dirty="0"/>
              <a:t> </a:t>
            </a:r>
            <a:r>
              <a:rPr lang="ru-RU" b="1" dirty="0" err="1"/>
              <a:t>незалежної</a:t>
            </a:r>
            <a:r>
              <a:rPr lang="ru-RU" b="1" dirty="0"/>
              <a:t> </a:t>
            </a:r>
            <a:r>
              <a:rPr lang="ru-RU" b="1" dirty="0" err="1"/>
              <a:t>професійної</a:t>
            </a:r>
            <a:r>
              <a:rPr lang="ru-RU" b="1" dirty="0"/>
              <a:t> </a:t>
            </a:r>
            <a:r>
              <a:rPr lang="ru-RU" b="1" dirty="0" err="1"/>
              <a:t>діяльності</a:t>
            </a:r>
            <a:r>
              <a:rPr lang="ru-RU" b="1" dirty="0"/>
              <a:t>. </a:t>
            </a:r>
            <a:endParaRPr lang="ru-RU" b="1" dirty="0" smtClean="0"/>
          </a:p>
          <a:p>
            <a:r>
              <a:rPr lang="ru-RU" dirty="0" err="1" smtClean="0"/>
              <a:t>Також</a:t>
            </a:r>
            <a:r>
              <a:rPr lang="ru-RU" dirty="0" smtClean="0"/>
              <a:t> </a:t>
            </a:r>
            <a:r>
              <a:rPr lang="ru-RU" dirty="0"/>
              <a:t>до </a:t>
            </a:r>
            <a:r>
              <a:rPr lang="ru-RU" dirty="0" err="1"/>
              <a:t>категорії</a:t>
            </a:r>
            <a:r>
              <a:rPr lang="ru-RU" dirty="0"/>
              <a:t> </a:t>
            </a:r>
            <a:r>
              <a:rPr lang="ru-RU" dirty="0" err="1"/>
              <a:t>споживачів</a:t>
            </a:r>
            <a:r>
              <a:rPr lang="ru-RU" dirty="0"/>
              <a:t> належать </a:t>
            </a:r>
            <a:r>
              <a:rPr lang="ru-RU" dirty="0" err="1"/>
              <a:t>інші</a:t>
            </a:r>
            <a:r>
              <a:rPr lang="ru-RU" dirty="0"/>
              <a:t> особи,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визначені</a:t>
            </a:r>
            <a:r>
              <a:rPr lang="ru-RU" dirty="0"/>
              <a:t> </a:t>
            </a:r>
            <a:r>
              <a:rPr lang="ru-RU" dirty="0" err="1"/>
              <a:t>умовами</a:t>
            </a:r>
            <a:r>
              <a:rPr lang="ru-RU" dirty="0"/>
              <a:t> договору </a:t>
            </a:r>
            <a:r>
              <a:rPr lang="ru-RU" dirty="0" err="1"/>
              <a:t>страхування</a:t>
            </a:r>
            <a:r>
              <a:rPr lang="ru-RU" dirty="0"/>
              <a:t> як </a:t>
            </a:r>
            <a:r>
              <a:rPr lang="ru-RU" dirty="0" err="1"/>
              <a:t>застраховані</a:t>
            </a:r>
            <a:r>
              <a:rPr lang="ru-RU" dirty="0"/>
              <a:t> особи та/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вигодонабувачі</a:t>
            </a:r>
            <a:r>
              <a:rPr lang="ru-RU" dirty="0"/>
              <a:t>, за </a:t>
            </a:r>
            <a:r>
              <a:rPr lang="ru-RU" dirty="0" err="1"/>
              <a:t>умови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вони є </a:t>
            </a:r>
            <a:r>
              <a:rPr lang="ru-RU" dirty="0" err="1"/>
              <a:t>фізичними</a:t>
            </a:r>
            <a:r>
              <a:rPr lang="ru-RU" dirty="0"/>
              <a:t> особами, </a:t>
            </a:r>
            <a:r>
              <a:rPr lang="ru-RU" dirty="0" err="1"/>
              <a:t>або</a:t>
            </a:r>
            <a:r>
              <a:rPr lang="ru-RU" dirty="0"/>
              <a:t> будь-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інші</a:t>
            </a:r>
            <a:r>
              <a:rPr lang="ru-RU" dirty="0"/>
              <a:t> </a:t>
            </a:r>
            <a:r>
              <a:rPr lang="ru-RU" dirty="0" err="1"/>
              <a:t>фізичні</a:t>
            </a:r>
            <a:r>
              <a:rPr lang="ru-RU" dirty="0"/>
              <a:t> особи,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мають</a:t>
            </a:r>
            <a:r>
              <a:rPr lang="ru-RU" dirty="0"/>
              <a:t> </a:t>
            </a:r>
            <a:r>
              <a:rPr lang="ru-RU" dirty="0" err="1"/>
              <a:t>законне</a:t>
            </a:r>
            <a:r>
              <a:rPr lang="ru-RU" dirty="0"/>
              <a:t> право на </a:t>
            </a:r>
            <a:r>
              <a:rPr lang="ru-RU" dirty="0" err="1"/>
              <a:t>отримання</a:t>
            </a:r>
            <a:r>
              <a:rPr lang="ru-RU" dirty="0"/>
              <a:t> </a:t>
            </a:r>
            <a:r>
              <a:rPr lang="ru-RU" dirty="0" err="1"/>
              <a:t>страхової</a:t>
            </a:r>
            <a:r>
              <a:rPr lang="ru-RU" dirty="0"/>
              <a:t> </a:t>
            </a:r>
            <a:r>
              <a:rPr lang="ru-RU" dirty="0" err="1"/>
              <a:t>виплати</a:t>
            </a:r>
            <a:r>
              <a:rPr lang="ru-RU" dirty="0"/>
              <a:t> за таким договором. </a:t>
            </a:r>
            <a:endParaRPr lang="ru-RU" dirty="0" smtClean="0"/>
          </a:p>
          <a:p>
            <a:endParaRPr lang="ru-RU" dirty="0"/>
          </a:p>
          <a:p>
            <a:r>
              <a:rPr lang="ru-RU" b="1" dirty="0" smtClean="0"/>
              <a:t>«</a:t>
            </a:r>
            <a:r>
              <a:rPr lang="ru-RU" b="1" dirty="0" err="1" smtClean="0"/>
              <a:t>Клієнт</a:t>
            </a:r>
            <a:r>
              <a:rPr lang="ru-RU" b="1" dirty="0"/>
              <a:t>» </a:t>
            </a:r>
            <a:r>
              <a:rPr lang="ru-RU" dirty="0"/>
              <a:t>- </a:t>
            </a:r>
            <a:r>
              <a:rPr lang="ru-RU" dirty="0" err="1"/>
              <a:t>це</a:t>
            </a:r>
            <a:r>
              <a:rPr lang="ru-RU" dirty="0"/>
              <a:t> будь-яка особа (як </a:t>
            </a:r>
            <a:r>
              <a:rPr lang="ru-RU" dirty="0" err="1"/>
              <a:t>фізична</a:t>
            </a:r>
            <a:r>
              <a:rPr lang="ru-RU" dirty="0"/>
              <a:t>, так і </a:t>
            </a:r>
            <a:r>
              <a:rPr lang="ru-RU" dirty="0" err="1"/>
              <a:t>юридична</a:t>
            </a:r>
            <a:r>
              <a:rPr lang="ru-RU" dirty="0"/>
              <a:t>), яка </a:t>
            </a:r>
            <a:r>
              <a:rPr lang="ru-RU" dirty="0" err="1"/>
              <a:t>звернулася</a:t>
            </a:r>
            <a:r>
              <a:rPr lang="ru-RU" dirty="0"/>
              <a:t> за </a:t>
            </a:r>
            <a:r>
              <a:rPr lang="ru-RU" dirty="0" err="1"/>
              <a:t>отриманням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вже</a:t>
            </a:r>
            <a:r>
              <a:rPr lang="ru-RU" dirty="0"/>
              <a:t> </a:t>
            </a:r>
            <a:r>
              <a:rPr lang="ru-RU" dirty="0" err="1"/>
              <a:t>користується</a:t>
            </a:r>
            <a:r>
              <a:rPr lang="ru-RU" dirty="0"/>
              <a:t> страховою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перестраховою</a:t>
            </a:r>
            <a:r>
              <a:rPr lang="ru-RU" dirty="0"/>
              <a:t> </a:t>
            </a:r>
            <a:r>
              <a:rPr lang="ru-RU" dirty="0" err="1"/>
              <a:t>послугою</a:t>
            </a:r>
            <a:r>
              <a:rPr lang="ru-RU" dirty="0"/>
              <a:t>. </a:t>
            </a:r>
            <a:endParaRPr lang="ru-RU" dirty="0" smtClean="0"/>
          </a:p>
          <a:p>
            <a:endParaRPr lang="ru-RU" dirty="0" smtClean="0"/>
          </a:p>
          <a:p>
            <a:r>
              <a:rPr lang="ru-RU" b="1" dirty="0" smtClean="0">
                <a:solidFill>
                  <a:srgbClr val="C00000"/>
                </a:solidFill>
              </a:rPr>
              <a:t>ВАЖЛИВО:  </a:t>
            </a:r>
            <a:r>
              <a:rPr lang="ru-RU" b="1" dirty="0" err="1" smtClean="0">
                <a:solidFill>
                  <a:srgbClr val="C00000"/>
                </a:solidFill>
              </a:rPr>
              <a:t>Споживачем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>
                <a:solidFill>
                  <a:srgbClr val="C00000"/>
                </a:solidFill>
              </a:rPr>
              <a:t>є </a:t>
            </a:r>
            <a:r>
              <a:rPr lang="ru-RU" b="1" dirty="0" err="1">
                <a:solidFill>
                  <a:srgbClr val="C00000"/>
                </a:solidFill>
              </a:rPr>
              <a:t>виключно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фізична</a:t>
            </a:r>
            <a:r>
              <a:rPr lang="ru-RU" b="1" dirty="0">
                <a:solidFill>
                  <a:srgbClr val="C00000"/>
                </a:solidFill>
              </a:rPr>
              <a:t> особа, </a:t>
            </a:r>
            <a:r>
              <a:rPr lang="ru-RU" b="1" dirty="0" err="1">
                <a:solidFill>
                  <a:srgbClr val="C00000"/>
                </a:solidFill>
              </a:rPr>
              <a:t>тоді</a:t>
            </a:r>
            <a:r>
              <a:rPr lang="ru-RU" b="1" dirty="0">
                <a:solidFill>
                  <a:srgbClr val="C00000"/>
                </a:solidFill>
              </a:rPr>
              <a:t> як </a:t>
            </a:r>
            <a:r>
              <a:rPr lang="ru-RU" b="1" dirty="0" err="1">
                <a:solidFill>
                  <a:srgbClr val="C00000"/>
                </a:solidFill>
              </a:rPr>
              <a:t>клієнтами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можуть</a:t>
            </a:r>
            <a:r>
              <a:rPr lang="ru-RU" b="1" dirty="0">
                <a:solidFill>
                  <a:srgbClr val="C00000"/>
                </a:solidFill>
              </a:rPr>
              <a:t> бути будь-</a:t>
            </a:r>
            <a:r>
              <a:rPr lang="ru-RU" b="1" dirty="0" err="1">
                <a:solidFill>
                  <a:srgbClr val="C00000"/>
                </a:solidFill>
              </a:rPr>
              <a:t>які</a:t>
            </a:r>
            <a:r>
              <a:rPr lang="ru-RU" b="1" dirty="0">
                <a:solidFill>
                  <a:srgbClr val="C00000"/>
                </a:solidFill>
              </a:rPr>
              <a:t> особи (як </a:t>
            </a:r>
            <a:r>
              <a:rPr lang="ru-RU" b="1" dirty="0" err="1">
                <a:solidFill>
                  <a:srgbClr val="C00000"/>
                </a:solidFill>
              </a:rPr>
              <a:t>фізичні</a:t>
            </a:r>
            <a:r>
              <a:rPr lang="ru-RU" b="1" dirty="0">
                <a:solidFill>
                  <a:srgbClr val="C00000"/>
                </a:solidFill>
              </a:rPr>
              <a:t>, так і </a:t>
            </a:r>
            <a:r>
              <a:rPr lang="ru-RU" b="1" dirty="0" err="1">
                <a:solidFill>
                  <a:srgbClr val="C00000"/>
                </a:solidFill>
              </a:rPr>
              <a:t>юридичні</a:t>
            </a:r>
            <a:r>
              <a:rPr lang="ru-RU" b="1" dirty="0">
                <a:solidFill>
                  <a:srgbClr val="C00000"/>
                </a:solidFill>
              </a:rPr>
              <a:t>). </a:t>
            </a:r>
            <a:endParaRPr lang="ru-RU" b="1" dirty="0" smtClean="0">
              <a:solidFill>
                <a:srgbClr val="C00000"/>
              </a:solidFill>
            </a:endParaRPr>
          </a:p>
          <a:p>
            <a:r>
              <a:rPr lang="ru-RU" dirty="0" smtClean="0"/>
              <a:t>Не </a:t>
            </a:r>
            <a:r>
              <a:rPr lang="ru-RU" dirty="0"/>
              <a:t>є </a:t>
            </a:r>
            <a:r>
              <a:rPr lang="ru-RU" dirty="0" err="1"/>
              <a:t>споживачами</a:t>
            </a:r>
            <a:r>
              <a:rPr lang="ru-RU" dirty="0"/>
              <a:t> </a:t>
            </a:r>
            <a:r>
              <a:rPr lang="ru-RU" dirty="0" err="1"/>
              <a:t>ті</a:t>
            </a:r>
            <a:r>
              <a:rPr lang="ru-RU" dirty="0"/>
              <a:t> </a:t>
            </a:r>
            <a:r>
              <a:rPr lang="ru-RU" dirty="0" err="1"/>
              <a:t>фізичні</a:t>
            </a:r>
            <a:r>
              <a:rPr lang="ru-RU" dirty="0"/>
              <a:t> особи,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використовують</a:t>
            </a:r>
            <a:r>
              <a:rPr lang="ru-RU" dirty="0"/>
              <a:t> </a:t>
            </a:r>
            <a:r>
              <a:rPr lang="ru-RU" dirty="0" err="1"/>
              <a:t>страхову</a:t>
            </a:r>
            <a:r>
              <a:rPr lang="ru-RU" dirty="0"/>
              <a:t> </a:t>
            </a:r>
            <a:r>
              <a:rPr lang="ru-RU" dirty="0" err="1"/>
              <a:t>послугу</a:t>
            </a:r>
            <a:r>
              <a:rPr lang="ru-RU" dirty="0"/>
              <a:t> у </a:t>
            </a:r>
            <a:r>
              <a:rPr lang="ru-RU" dirty="0" err="1"/>
              <a:t>звʼязку</a:t>
            </a:r>
            <a:r>
              <a:rPr lang="ru-RU" dirty="0"/>
              <a:t> </a:t>
            </a:r>
            <a:r>
              <a:rPr lang="ru-RU" dirty="0" err="1"/>
              <a:t>зі</a:t>
            </a:r>
            <a:r>
              <a:rPr lang="ru-RU" dirty="0"/>
              <a:t> </a:t>
            </a:r>
            <a:r>
              <a:rPr lang="ru-RU" dirty="0" err="1"/>
              <a:t>своєю</a:t>
            </a:r>
            <a:r>
              <a:rPr lang="ru-RU" dirty="0"/>
              <a:t> </a:t>
            </a:r>
            <a:r>
              <a:rPr lang="ru-RU" dirty="0" err="1"/>
              <a:t>підприємницькою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незалежною</a:t>
            </a:r>
            <a:r>
              <a:rPr lang="ru-RU" dirty="0"/>
              <a:t> </a:t>
            </a:r>
            <a:r>
              <a:rPr lang="ru-RU" dirty="0" err="1"/>
              <a:t>професійною</a:t>
            </a:r>
            <a:r>
              <a:rPr lang="ru-RU" dirty="0"/>
              <a:t> </a:t>
            </a:r>
            <a:r>
              <a:rPr lang="ru-RU" dirty="0" err="1"/>
              <a:t>діяльністю</a:t>
            </a:r>
            <a:r>
              <a:rPr lang="ru-RU" dirty="0"/>
              <a:t> (</a:t>
            </a:r>
            <a:r>
              <a:rPr lang="ru-RU" dirty="0" err="1"/>
              <a:t>наприклад</a:t>
            </a:r>
            <a:r>
              <a:rPr lang="ru-RU" dirty="0"/>
              <a:t>, </a:t>
            </a:r>
            <a:r>
              <a:rPr lang="ru-RU" dirty="0" err="1"/>
              <a:t>нотаріуси</a:t>
            </a:r>
            <a:r>
              <a:rPr lang="ru-RU" dirty="0"/>
              <a:t>, </a:t>
            </a:r>
            <a:r>
              <a:rPr lang="ru-RU" dirty="0" err="1"/>
              <a:t>адвокати</a:t>
            </a:r>
            <a:r>
              <a:rPr lang="ru-RU" dirty="0"/>
              <a:t>, </a:t>
            </a:r>
            <a:r>
              <a:rPr lang="ru-RU" dirty="0" err="1"/>
              <a:t>аудитори</a:t>
            </a:r>
            <a:r>
              <a:rPr lang="ru-RU" dirty="0"/>
              <a:t>, коли вони </a:t>
            </a:r>
            <a:r>
              <a:rPr lang="ru-RU" dirty="0" err="1"/>
              <a:t>укладають</a:t>
            </a:r>
            <a:r>
              <a:rPr lang="ru-RU" dirty="0"/>
              <a:t> </a:t>
            </a:r>
            <a:r>
              <a:rPr lang="ru-RU" dirty="0" err="1"/>
              <a:t>договір</a:t>
            </a:r>
            <a:r>
              <a:rPr lang="ru-RU" dirty="0"/>
              <a:t> </a:t>
            </a:r>
            <a:r>
              <a:rPr lang="ru-RU" dirty="0" err="1"/>
              <a:t>страхування</a:t>
            </a:r>
            <a:r>
              <a:rPr lang="ru-RU" dirty="0"/>
              <a:t> </a:t>
            </a:r>
            <a:r>
              <a:rPr lang="ru-RU" dirty="0" err="1"/>
              <a:t>своєї</a:t>
            </a:r>
            <a:r>
              <a:rPr lang="ru-RU" dirty="0"/>
              <a:t> </a:t>
            </a:r>
            <a:r>
              <a:rPr lang="ru-RU" dirty="0" err="1"/>
              <a:t>професійної</a:t>
            </a:r>
            <a:r>
              <a:rPr lang="ru-RU" dirty="0"/>
              <a:t> </a:t>
            </a:r>
            <a:r>
              <a:rPr lang="ru-RU" dirty="0" err="1"/>
              <a:t>відповідальності</a:t>
            </a:r>
            <a:r>
              <a:rPr lang="ru-RU" dirty="0"/>
              <a:t>). </a:t>
            </a:r>
            <a:endParaRPr lang="ru-RU" dirty="0" smtClean="0"/>
          </a:p>
          <a:p>
            <a:r>
              <a:rPr lang="ru-RU" b="1" dirty="0" smtClean="0"/>
              <a:t>Будь-яка </a:t>
            </a:r>
            <a:r>
              <a:rPr lang="ru-RU" b="1" dirty="0" err="1"/>
              <a:t>фізична</a:t>
            </a:r>
            <a:r>
              <a:rPr lang="ru-RU" b="1" dirty="0"/>
              <a:t> особа, </a:t>
            </a:r>
            <a:r>
              <a:rPr lang="ru-RU" b="1" dirty="0" err="1"/>
              <a:t>що</a:t>
            </a:r>
            <a:r>
              <a:rPr lang="ru-RU" b="1" dirty="0"/>
              <a:t> </a:t>
            </a:r>
            <a:r>
              <a:rPr lang="ru-RU" b="1" dirty="0" err="1"/>
              <a:t>звернулася</a:t>
            </a:r>
            <a:r>
              <a:rPr lang="ru-RU" b="1" dirty="0"/>
              <a:t> за </a:t>
            </a:r>
            <a:r>
              <a:rPr lang="ru-RU" b="1" dirty="0" err="1"/>
              <a:t>отриманням</a:t>
            </a:r>
            <a:r>
              <a:rPr lang="ru-RU" b="1" dirty="0"/>
              <a:t> </a:t>
            </a:r>
            <a:r>
              <a:rPr lang="ru-RU" b="1" dirty="0" err="1"/>
              <a:t>або</a:t>
            </a:r>
            <a:r>
              <a:rPr lang="ru-RU" b="1" dirty="0"/>
              <a:t> </a:t>
            </a:r>
            <a:r>
              <a:rPr lang="ru-RU" b="1" dirty="0" err="1"/>
              <a:t>користується</a:t>
            </a:r>
            <a:r>
              <a:rPr lang="ru-RU" b="1" dirty="0"/>
              <a:t> страховою </a:t>
            </a:r>
            <a:r>
              <a:rPr lang="ru-RU" b="1" dirty="0" err="1"/>
              <a:t>чи</a:t>
            </a:r>
            <a:r>
              <a:rPr lang="ru-RU" b="1" dirty="0"/>
              <a:t> </a:t>
            </a:r>
            <a:r>
              <a:rPr lang="ru-RU" b="1" dirty="0" err="1"/>
              <a:t>перестраховою</a:t>
            </a:r>
            <a:r>
              <a:rPr lang="ru-RU" b="1" dirty="0"/>
              <a:t> </a:t>
            </a:r>
            <a:r>
              <a:rPr lang="ru-RU" b="1" dirty="0" err="1"/>
              <a:t>послугою</a:t>
            </a:r>
            <a:r>
              <a:rPr lang="ru-RU" b="1" dirty="0"/>
              <a:t> </a:t>
            </a:r>
            <a:r>
              <a:rPr lang="ru-RU" b="1" dirty="0" err="1"/>
              <a:t>саме</a:t>
            </a:r>
            <a:r>
              <a:rPr lang="ru-RU" b="1" dirty="0"/>
              <a:t> як </a:t>
            </a:r>
            <a:r>
              <a:rPr lang="ru-RU" b="1" dirty="0" err="1"/>
              <a:t>фізична</a:t>
            </a:r>
            <a:r>
              <a:rPr lang="ru-RU" b="1" dirty="0"/>
              <a:t> особа (для </a:t>
            </a:r>
            <a:r>
              <a:rPr lang="ru-RU" b="1" dirty="0" err="1"/>
              <a:t>особистих</a:t>
            </a:r>
            <a:r>
              <a:rPr lang="ru-RU" b="1" dirty="0"/>
              <a:t> потреб), є </a:t>
            </a:r>
            <a:r>
              <a:rPr lang="ru-RU" b="1" dirty="0" err="1"/>
              <a:t>одночасно</a:t>
            </a:r>
            <a:r>
              <a:rPr lang="ru-RU" b="1" dirty="0"/>
              <a:t> і </a:t>
            </a:r>
            <a:r>
              <a:rPr lang="ru-RU" b="1" dirty="0" err="1"/>
              <a:t>споживачем</a:t>
            </a:r>
            <a:r>
              <a:rPr lang="ru-RU" b="1" dirty="0"/>
              <a:t>, і </a:t>
            </a:r>
            <a:r>
              <a:rPr lang="ru-RU" b="1" dirty="0" err="1"/>
              <a:t>клієнтом</a:t>
            </a:r>
            <a:r>
              <a:rPr lang="ru-RU" b="1" dirty="0"/>
              <a:t> страховика.</a:t>
            </a:r>
          </a:p>
        </p:txBody>
      </p:sp>
    </p:spTree>
    <p:extLst>
      <p:ext uri="{BB962C8B-B14F-4D97-AF65-F5344CB8AC3E}">
        <p14:creationId xmlns:p14="http://schemas.microsoft.com/office/powerpoint/2010/main" val="4348399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uk-UA" sz="2400" b="1" kern="0" dirty="0" smtClean="0">
                <a:solidFill>
                  <a:schemeClr val="bg1"/>
                </a:solidFill>
                <a:cs typeface="Times New Roman" pitchFamily="18" charset="0"/>
              </a:rPr>
              <a:t>Основні поняття</a:t>
            </a:r>
            <a:endParaRPr lang="ru-RU" sz="2400" b="1" kern="0" dirty="0">
              <a:solidFill>
                <a:schemeClr val="bg1"/>
              </a:solidFill>
              <a:cs typeface="Times New Roman" pitchFamily="18" charset="0"/>
            </a:endParaRPr>
          </a:p>
        </p:txBody>
      </p:sp>
      <p:sp>
        <p:nvSpPr>
          <p:cNvPr id="46" name="Прямоугольник 45">
            <a:extLst>
              <a:ext uri="{FF2B5EF4-FFF2-40B4-BE49-F238E27FC236}">
                <a16:creationId xmlns:a16="http://schemas.microsoft.com/office/drawing/2014/main" xmlns="" id="{AD30436B-5234-49EC-9A88-D0AF0EED632F}"/>
              </a:ext>
            </a:extLst>
          </p:cNvPr>
          <p:cNvSpPr/>
          <p:nvPr/>
        </p:nvSpPr>
        <p:spPr>
          <a:xfrm>
            <a:off x="9621148" y="396343"/>
            <a:ext cx="185119" cy="116632"/>
          </a:xfrm>
          <a:prstGeom prst="rect">
            <a:avLst/>
          </a:prstGeom>
          <a:solidFill>
            <a:srgbClr val="C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x-none"/>
          </a:p>
        </p:txBody>
      </p:sp>
      <p:sp>
        <p:nvSpPr>
          <p:cNvPr id="3" name="Прямоугольник 2"/>
          <p:cNvSpPr/>
          <p:nvPr/>
        </p:nvSpPr>
        <p:spPr>
          <a:xfrm>
            <a:off x="450738" y="500042"/>
            <a:ext cx="7920880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b="1" dirty="0" err="1" smtClean="0"/>
              <a:t>Споживачами</a:t>
            </a:r>
            <a:r>
              <a:rPr lang="ru-RU" sz="1600" b="1" dirty="0" smtClean="0"/>
              <a:t> у </a:t>
            </a:r>
            <a:r>
              <a:rPr lang="ru-RU" sz="1600" b="1" dirty="0" err="1" smtClean="0"/>
              <a:t>страхуванні</a:t>
            </a:r>
            <a:r>
              <a:rPr lang="ru-RU" sz="1600" b="1" dirty="0" smtClean="0"/>
              <a:t> </a:t>
            </a:r>
            <a:r>
              <a:rPr lang="ru-RU" sz="1600" b="1" dirty="0" err="1"/>
              <a:t>можуть</a:t>
            </a:r>
            <a:r>
              <a:rPr lang="ru-RU" sz="1600" b="1" dirty="0"/>
              <a:t> бути: </a:t>
            </a:r>
            <a:endParaRPr lang="ru-RU" sz="1600" b="1" dirty="0" smtClean="0"/>
          </a:p>
          <a:p>
            <a:pPr marL="285750" indent="-285750">
              <a:buFontTx/>
              <a:buChar char="-"/>
            </a:pPr>
            <a:r>
              <a:rPr lang="ru-RU" sz="1600" dirty="0" err="1" smtClean="0"/>
              <a:t>страхувальники</a:t>
            </a:r>
            <a:r>
              <a:rPr lang="ru-RU" sz="1600" dirty="0" smtClean="0"/>
              <a:t> </a:t>
            </a:r>
            <a:r>
              <a:rPr lang="ru-RU" sz="1600" dirty="0"/>
              <a:t>(</a:t>
            </a:r>
            <a:r>
              <a:rPr lang="ru-RU" sz="1600" dirty="0" err="1"/>
              <a:t>якщо</a:t>
            </a:r>
            <a:r>
              <a:rPr lang="ru-RU" sz="1600" dirty="0"/>
              <a:t> вони є </a:t>
            </a:r>
            <a:r>
              <a:rPr lang="ru-RU" sz="1600" dirty="0" err="1"/>
              <a:t>фізичними</a:t>
            </a:r>
            <a:r>
              <a:rPr lang="ru-RU" sz="1600" dirty="0"/>
              <a:t> особами та </a:t>
            </a:r>
            <a:r>
              <a:rPr lang="ru-RU" sz="1600" dirty="0" err="1"/>
              <a:t>укладають</a:t>
            </a:r>
            <a:r>
              <a:rPr lang="ru-RU" sz="1600" dirty="0"/>
              <a:t> </a:t>
            </a:r>
            <a:r>
              <a:rPr lang="ru-RU" sz="1600" dirty="0" err="1"/>
              <a:t>договір</a:t>
            </a:r>
            <a:r>
              <a:rPr lang="ru-RU" sz="1600" dirty="0"/>
              <a:t> для </a:t>
            </a:r>
            <a:r>
              <a:rPr lang="ru-RU" sz="1600" dirty="0" err="1"/>
              <a:t>особистих</a:t>
            </a:r>
            <a:r>
              <a:rPr lang="ru-RU" sz="1600" dirty="0"/>
              <a:t> потреб), </a:t>
            </a:r>
            <a:r>
              <a:rPr lang="ru-RU" sz="1600" dirty="0" smtClean="0"/>
              <a:t>з</a:t>
            </a:r>
          </a:p>
          <a:p>
            <a:pPr marL="285750" indent="-285750">
              <a:buFontTx/>
              <a:buChar char="-"/>
            </a:pPr>
            <a:r>
              <a:rPr lang="ru-RU" sz="1600" dirty="0" err="1"/>
              <a:t>з</a:t>
            </a:r>
            <a:r>
              <a:rPr lang="ru-RU" sz="1600" dirty="0" err="1" smtClean="0"/>
              <a:t>астраховані</a:t>
            </a:r>
            <a:r>
              <a:rPr lang="ru-RU" sz="1600" dirty="0" smtClean="0"/>
              <a:t> </a:t>
            </a:r>
            <a:r>
              <a:rPr lang="ru-RU" sz="1600" dirty="0"/>
              <a:t>особи (</a:t>
            </a:r>
            <a:r>
              <a:rPr lang="ru-RU" sz="1600" dirty="0" err="1"/>
              <a:t>завжди</a:t>
            </a:r>
            <a:r>
              <a:rPr lang="ru-RU" sz="1600" dirty="0"/>
              <a:t> </a:t>
            </a:r>
            <a:r>
              <a:rPr lang="ru-RU" sz="1600" dirty="0" err="1"/>
              <a:t>фізичні</a:t>
            </a:r>
            <a:r>
              <a:rPr lang="ru-RU" sz="1600" dirty="0"/>
              <a:t> особи), </a:t>
            </a:r>
            <a:endParaRPr lang="ru-RU" sz="1600" dirty="0" smtClean="0"/>
          </a:p>
          <a:p>
            <a:pPr marL="285750" indent="-285750">
              <a:buFontTx/>
              <a:buChar char="-"/>
            </a:pPr>
            <a:r>
              <a:rPr lang="ru-RU" sz="1600" dirty="0" err="1" smtClean="0"/>
              <a:t>вигодонабувачі</a:t>
            </a:r>
            <a:r>
              <a:rPr lang="ru-RU" sz="1600" dirty="0" smtClean="0"/>
              <a:t> </a:t>
            </a:r>
            <a:r>
              <a:rPr lang="ru-RU" sz="1600" dirty="0"/>
              <a:t>(</a:t>
            </a:r>
            <a:r>
              <a:rPr lang="ru-RU" sz="1600" dirty="0" err="1"/>
              <a:t>якщо</a:t>
            </a:r>
            <a:r>
              <a:rPr lang="ru-RU" sz="1600" dirty="0"/>
              <a:t> вони є </a:t>
            </a:r>
            <a:r>
              <a:rPr lang="ru-RU" sz="1600" dirty="0" err="1"/>
              <a:t>фізичними</a:t>
            </a:r>
            <a:r>
              <a:rPr lang="ru-RU" sz="1600" dirty="0"/>
              <a:t> особами), </a:t>
            </a:r>
            <a:endParaRPr lang="ru-RU" sz="1600" dirty="0" smtClean="0"/>
          </a:p>
          <a:p>
            <a:pPr marL="285750" indent="-285750">
              <a:buFontTx/>
              <a:buChar char="-"/>
            </a:pPr>
            <a:r>
              <a:rPr lang="ru-RU" sz="1600" dirty="0" err="1" smtClean="0"/>
              <a:t>інші</a:t>
            </a:r>
            <a:r>
              <a:rPr lang="ru-RU" sz="1600" dirty="0" smtClean="0"/>
              <a:t> </a:t>
            </a:r>
            <a:r>
              <a:rPr lang="ru-RU" sz="1600" dirty="0" err="1"/>
              <a:t>фізичні</a:t>
            </a:r>
            <a:r>
              <a:rPr lang="ru-RU" sz="1600" dirty="0"/>
              <a:t> особи, </a:t>
            </a:r>
            <a:r>
              <a:rPr lang="ru-RU" sz="1600" dirty="0" err="1"/>
              <a:t>які</a:t>
            </a:r>
            <a:r>
              <a:rPr lang="ru-RU" sz="1600" dirty="0"/>
              <a:t> </a:t>
            </a:r>
            <a:r>
              <a:rPr lang="ru-RU" sz="1600" dirty="0" err="1"/>
              <a:t>відповідно</a:t>
            </a:r>
            <a:r>
              <a:rPr lang="ru-RU" sz="1600" dirty="0"/>
              <a:t> до умов договору </a:t>
            </a:r>
            <a:r>
              <a:rPr lang="ru-RU" sz="1600" dirty="0" err="1"/>
              <a:t>або</a:t>
            </a:r>
            <a:r>
              <a:rPr lang="ru-RU" sz="1600" dirty="0"/>
              <a:t> закону </a:t>
            </a:r>
            <a:r>
              <a:rPr lang="ru-RU" sz="1600" dirty="0" err="1"/>
              <a:t>мають</a:t>
            </a:r>
            <a:r>
              <a:rPr lang="ru-RU" sz="1600" dirty="0"/>
              <a:t> право на </a:t>
            </a:r>
            <a:r>
              <a:rPr lang="ru-RU" sz="1600" dirty="0" err="1"/>
              <a:t>отримання</a:t>
            </a:r>
            <a:r>
              <a:rPr lang="ru-RU" sz="1600" dirty="0"/>
              <a:t> </a:t>
            </a:r>
            <a:r>
              <a:rPr lang="ru-RU" sz="1600" dirty="0" err="1"/>
              <a:t>страхової</a:t>
            </a:r>
            <a:r>
              <a:rPr lang="ru-RU" sz="1600" dirty="0"/>
              <a:t> </a:t>
            </a:r>
            <a:r>
              <a:rPr lang="ru-RU" sz="1600" dirty="0" err="1"/>
              <a:t>виплати</a:t>
            </a:r>
            <a:r>
              <a:rPr lang="ru-RU" sz="1600" dirty="0"/>
              <a:t>. </a:t>
            </a:r>
            <a:endParaRPr lang="ru-RU" sz="1600" dirty="0" smtClean="0"/>
          </a:p>
        </p:txBody>
      </p:sp>
      <p:sp>
        <p:nvSpPr>
          <p:cNvPr id="7" name="Прямоугольник 6"/>
          <p:cNvSpPr/>
          <p:nvPr/>
        </p:nvSpPr>
        <p:spPr>
          <a:xfrm>
            <a:off x="264427" y="2204864"/>
            <a:ext cx="9217024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b="1" dirty="0" smtClean="0"/>
              <a:t>Права </a:t>
            </a:r>
            <a:r>
              <a:rPr lang="ru-RU" sz="1600" b="1" dirty="0" err="1"/>
              <a:t>С</a:t>
            </a:r>
            <a:r>
              <a:rPr lang="ru-RU" sz="1600" b="1" dirty="0" err="1" smtClean="0"/>
              <a:t>поживача</a:t>
            </a:r>
            <a:r>
              <a:rPr lang="ru-RU" sz="1600" b="1" dirty="0" smtClean="0"/>
              <a:t> - </a:t>
            </a:r>
            <a:r>
              <a:rPr lang="ru-RU" sz="1600" b="1" dirty="0" err="1" smtClean="0"/>
              <a:t>Клієнта</a:t>
            </a:r>
            <a:r>
              <a:rPr lang="ru-RU" sz="1600" dirty="0" smtClean="0"/>
              <a:t> </a:t>
            </a:r>
            <a:r>
              <a:rPr lang="ru-RU" sz="1600" b="1" dirty="0"/>
              <a:t>перед </a:t>
            </a:r>
            <a:r>
              <a:rPr lang="ru-RU" sz="1600" b="1" dirty="0" err="1"/>
              <a:t>укладанням</a:t>
            </a:r>
            <a:r>
              <a:rPr lang="ru-RU" sz="1600" b="1" dirty="0"/>
              <a:t> договору та </a:t>
            </a:r>
            <a:r>
              <a:rPr lang="ru-RU" sz="1600" b="1" dirty="0" err="1"/>
              <a:t>під</a:t>
            </a:r>
            <a:r>
              <a:rPr lang="ru-RU" sz="1600" b="1" dirty="0"/>
              <a:t> час </a:t>
            </a:r>
            <a:r>
              <a:rPr lang="ru-RU" sz="1600" b="1" dirty="0" err="1"/>
              <a:t>отримання</a:t>
            </a:r>
            <a:r>
              <a:rPr lang="ru-RU" sz="1600" b="1" dirty="0"/>
              <a:t> </a:t>
            </a:r>
            <a:r>
              <a:rPr lang="ru-RU" sz="1600" b="1" dirty="0" err="1"/>
              <a:t>фінансової</a:t>
            </a:r>
            <a:r>
              <a:rPr lang="ru-RU" sz="1600" b="1" dirty="0"/>
              <a:t> та/</a:t>
            </a:r>
            <a:r>
              <a:rPr lang="ru-RU" sz="1600" b="1" dirty="0" err="1"/>
              <a:t>або</a:t>
            </a:r>
            <a:r>
              <a:rPr lang="ru-RU" sz="1600" b="1" dirty="0"/>
              <a:t> </a:t>
            </a:r>
            <a:r>
              <a:rPr lang="ru-RU" sz="1600" b="1" dirty="0" err="1"/>
              <a:t>посередницької</a:t>
            </a:r>
            <a:r>
              <a:rPr lang="ru-RU" sz="1600" b="1" dirty="0"/>
              <a:t> </a:t>
            </a:r>
            <a:r>
              <a:rPr lang="ru-RU" sz="1600" b="1" dirty="0" err="1" smtClean="0"/>
              <a:t>послуги</a:t>
            </a:r>
            <a:r>
              <a:rPr lang="ru-RU" sz="1600" b="1" dirty="0" smtClean="0"/>
              <a:t>:</a:t>
            </a:r>
          </a:p>
          <a:p>
            <a:r>
              <a:rPr lang="ru-RU" sz="1600" dirty="0" smtClean="0"/>
              <a:t> </a:t>
            </a:r>
            <a:r>
              <a:rPr lang="ru-RU" sz="1600" dirty="0"/>
              <a:t>· </a:t>
            </a:r>
            <a:r>
              <a:rPr lang="ru-RU" sz="1600" dirty="0" err="1"/>
              <a:t>своєчасне</a:t>
            </a:r>
            <a:r>
              <a:rPr lang="ru-RU" sz="1600" dirty="0"/>
              <a:t> </a:t>
            </a:r>
            <a:r>
              <a:rPr lang="ru-RU" sz="1600" dirty="0" err="1"/>
              <a:t>отримання</a:t>
            </a:r>
            <a:r>
              <a:rPr lang="ru-RU" sz="1600" dirty="0"/>
              <a:t> </a:t>
            </a:r>
            <a:r>
              <a:rPr lang="ru-RU" sz="1600" dirty="0" err="1"/>
              <a:t>всієї</a:t>
            </a:r>
            <a:r>
              <a:rPr lang="ru-RU" sz="1600" dirty="0"/>
              <a:t> </a:t>
            </a:r>
            <a:r>
              <a:rPr lang="ru-RU" sz="1600" dirty="0" err="1"/>
              <a:t>необхідної</a:t>
            </a:r>
            <a:r>
              <a:rPr lang="ru-RU" sz="1600" dirty="0"/>
              <a:t>, </a:t>
            </a:r>
            <a:r>
              <a:rPr lang="ru-RU" sz="1600" dirty="0" err="1"/>
              <a:t>повної</a:t>
            </a:r>
            <a:r>
              <a:rPr lang="ru-RU" sz="1600" dirty="0"/>
              <a:t>, </a:t>
            </a:r>
            <a:r>
              <a:rPr lang="ru-RU" sz="1600" dirty="0" err="1"/>
              <a:t>доступної</a:t>
            </a:r>
            <a:r>
              <a:rPr lang="ru-RU" sz="1600" dirty="0"/>
              <a:t> та </a:t>
            </a:r>
            <a:r>
              <a:rPr lang="ru-RU" sz="1600" dirty="0" err="1"/>
              <a:t>достовірної</a:t>
            </a:r>
            <a:r>
              <a:rPr lang="ru-RU" sz="1600" dirty="0"/>
              <a:t> </a:t>
            </a:r>
            <a:r>
              <a:rPr lang="ru-RU" sz="1600" dirty="0" err="1"/>
              <a:t>інформації</a:t>
            </a:r>
            <a:r>
              <a:rPr lang="ru-RU" sz="1600" dirty="0"/>
              <a:t> про </a:t>
            </a:r>
            <a:r>
              <a:rPr lang="ru-RU" sz="1600" dirty="0" err="1"/>
              <a:t>фінансову</a:t>
            </a:r>
            <a:r>
              <a:rPr lang="ru-RU" sz="1600" dirty="0"/>
              <a:t> та/</a:t>
            </a:r>
            <a:r>
              <a:rPr lang="ru-RU" sz="1600" dirty="0" err="1"/>
              <a:t>або</a:t>
            </a:r>
            <a:r>
              <a:rPr lang="ru-RU" sz="1600" dirty="0"/>
              <a:t> </a:t>
            </a:r>
            <a:r>
              <a:rPr lang="ru-RU" sz="1600" dirty="0" err="1"/>
              <a:t>посередницьку</a:t>
            </a:r>
            <a:r>
              <a:rPr lang="ru-RU" sz="1600" dirty="0"/>
              <a:t> </a:t>
            </a:r>
            <a:r>
              <a:rPr lang="ru-RU" sz="1600" dirty="0" err="1"/>
              <a:t>послугу</a:t>
            </a:r>
            <a:r>
              <a:rPr lang="ru-RU" sz="1600" dirty="0"/>
              <a:t> та про </a:t>
            </a:r>
            <a:r>
              <a:rPr lang="ru-RU" sz="1600" dirty="0" err="1"/>
              <a:t>її</a:t>
            </a:r>
            <a:r>
              <a:rPr lang="ru-RU" sz="1600" dirty="0"/>
              <a:t> </a:t>
            </a:r>
            <a:r>
              <a:rPr lang="ru-RU" sz="1600" dirty="0" err="1"/>
              <a:t>надавача</a:t>
            </a:r>
            <a:r>
              <a:rPr lang="ru-RU" sz="1600" dirty="0"/>
              <a:t> (страховика </a:t>
            </a:r>
            <a:r>
              <a:rPr lang="ru-RU" sz="1600" dirty="0" err="1"/>
              <a:t>чи</a:t>
            </a:r>
            <a:r>
              <a:rPr lang="ru-RU" sz="1600" dirty="0"/>
              <a:t> </a:t>
            </a:r>
            <a:r>
              <a:rPr lang="ru-RU" sz="1600" dirty="0" err="1"/>
              <a:t>посередника</a:t>
            </a:r>
            <a:r>
              <a:rPr lang="ru-RU" sz="1600" dirty="0"/>
              <a:t>) у </a:t>
            </a:r>
            <a:r>
              <a:rPr lang="ru-RU" sz="1600" dirty="0" err="1"/>
              <a:t>визначеному</a:t>
            </a:r>
            <a:r>
              <a:rPr lang="ru-RU" sz="1600" dirty="0"/>
              <a:t> </a:t>
            </a:r>
            <a:r>
              <a:rPr lang="ru-RU" sz="1600" dirty="0" err="1"/>
              <a:t>законодавством</a:t>
            </a:r>
            <a:r>
              <a:rPr lang="ru-RU" sz="1600" dirty="0"/>
              <a:t> </a:t>
            </a:r>
            <a:r>
              <a:rPr lang="ru-RU" sz="1600" dirty="0" err="1"/>
              <a:t>обсязі</a:t>
            </a:r>
            <a:r>
              <a:rPr lang="ru-RU" sz="1600" dirty="0"/>
              <a:t>. </a:t>
            </a:r>
            <a:r>
              <a:rPr lang="ru-RU" sz="1600" dirty="0" err="1"/>
              <a:t>Ця</a:t>
            </a:r>
            <a:r>
              <a:rPr lang="ru-RU" sz="1600" dirty="0"/>
              <a:t> </a:t>
            </a:r>
            <a:r>
              <a:rPr lang="ru-RU" sz="1600" dirty="0" err="1"/>
              <a:t>інформація</a:t>
            </a:r>
            <a:r>
              <a:rPr lang="ru-RU" sz="1600" dirty="0"/>
              <a:t> повинна бути </a:t>
            </a:r>
            <a:r>
              <a:rPr lang="ru-RU" sz="1600" dirty="0" err="1"/>
              <a:t>достатньою</a:t>
            </a:r>
            <a:r>
              <a:rPr lang="ru-RU" sz="1600" dirty="0"/>
              <a:t> для </a:t>
            </a:r>
            <a:r>
              <a:rPr lang="ru-RU" sz="1600" dirty="0" err="1"/>
              <a:t>прийняття</a:t>
            </a:r>
            <a:r>
              <a:rPr lang="ru-RU" sz="1600" dirty="0"/>
              <a:t> </a:t>
            </a:r>
            <a:r>
              <a:rPr lang="ru-RU" sz="1600" dirty="0" err="1"/>
              <a:t>клієнтом</a:t>
            </a:r>
            <a:r>
              <a:rPr lang="ru-RU" sz="1600" dirty="0"/>
              <a:t> </a:t>
            </a:r>
            <a:r>
              <a:rPr lang="ru-RU" sz="1600" dirty="0" err="1"/>
              <a:t>свідомого</a:t>
            </a:r>
            <a:r>
              <a:rPr lang="ru-RU" sz="1600" dirty="0"/>
              <a:t> та </a:t>
            </a:r>
            <a:r>
              <a:rPr lang="ru-RU" sz="1600" dirty="0" err="1"/>
              <a:t>виваженого</a:t>
            </a:r>
            <a:r>
              <a:rPr lang="ru-RU" sz="1600" dirty="0"/>
              <a:t> </a:t>
            </a:r>
            <a:r>
              <a:rPr lang="ru-RU" sz="1600" dirty="0" err="1"/>
              <a:t>рішення</a:t>
            </a:r>
            <a:r>
              <a:rPr lang="ru-RU" sz="1600" dirty="0"/>
              <a:t> про </a:t>
            </a:r>
            <a:r>
              <a:rPr lang="ru-RU" sz="1600" dirty="0" err="1"/>
              <a:t>отримання</a:t>
            </a:r>
            <a:r>
              <a:rPr lang="ru-RU" sz="1600" dirty="0"/>
              <a:t> </a:t>
            </a:r>
            <a:r>
              <a:rPr lang="ru-RU" sz="1600" dirty="0" err="1"/>
              <a:t>такої</a:t>
            </a:r>
            <a:r>
              <a:rPr lang="ru-RU" sz="1600" dirty="0"/>
              <a:t> </a:t>
            </a:r>
            <a:r>
              <a:rPr lang="ru-RU" sz="1600" dirty="0" err="1"/>
              <a:t>послуги</a:t>
            </a:r>
            <a:r>
              <a:rPr lang="ru-RU" sz="1600" dirty="0"/>
              <a:t> </a:t>
            </a:r>
            <a:r>
              <a:rPr lang="ru-RU" sz="1600" dirty="0" err="1"/>
              <a:t>або</a:t>
            </a:r>
            <a:r>
              <a:rPr lang="ru-RU" sz="1600" dirty="0"/>
              <a:t> про </a:t>
            </a:r>
            <a:r>
              <a:rPr lang="ru-RU" sz="1600" dirty="0" err="1"/>
              <a:t>відмову</a:t>
            </a:r>
            <a:r>
              <a:rPr lang="ru-RU" sz="1600" dirty="0"/>
              <a:t> </a:t>
            </a:r>
            <a:r>
              <a:rPr lang="ru-RU" sz="1600" dirty="0" err="1"/>
              <a:t>від</a:t>
            </a:r>
            <a:r>
              <a:rPr lang="ru-RU" sz="1600" dirty="0"/>
              <a:t> </a:t>
            </a:r>
            <a:r>
              <a:rPr lang="ru-RU" sz="1600" dirty="0" err="1"/>
              <a:t>її</a:t>
            </a:r>
            <a:r>
              <a:rPr lang="ru-RU" sz="1600" dirty="0"/>
              <a:t> </a:t>
            </a:r>
            <a:r>
              <a:rPr lang="ru-RU" sz="1600" dirty="0" err="1"/>
              <a:t>отримання</a:t>
            </a:r>
            <a:r>
              <a:rPr lang="ru-RU" sz="1600" dirty="0"/>
              <a:t>; </a:t>
            </a:r>
            <a:endParaRPr lang="ru-RU" sz="1600" dirty="0" smtClean="0"/>
          </a:p>
          <a:p>
            <a:r>
              <a:rPr lang="ru-RU" sz="1600" dirty="0" smtClean="0"/>
              <a:t>· </a:t>
            </a:r>
            <a:r>
              <a:rPr lang="ru-RU" sz="1600" dirty="0" err="1"/>
              <a:t>належну</a:t>
            </a:r>
            <a:r>
              <a:rPr lang="ru-RU" sz="1600" dirty="0"/>
              <a:t> </a:t>
            </a:r>
            <a:r>
              <a:rPr lang="ru-RU" sz="1600" dirty="0" err="1"/>
              <a:t>якість</a:t>
            </a:r>
            <a:r>
              <a:rPr lang="ru-RU" sz="1600" dirty="0"/>
              <a:t> </a:t>
            </a:r>
            <a:r>
              <a:rPr lang="ru-RU" sz="1600" dirty="0" err="1"/>
              <a:t>фінансової</a:t>
            </a:r>
            <a:r>
              <a:rPr lang="ru-RU" sz="1600" dirty="0"/>
              <a:t> та/</a:t>
            </a:r>
            <a:r>
              <a:rPr lang="ru-RU" sz="1600" dirty="0" err="1"/>
              <a:t>або</a:t>
            </a:r>
            <a:r>
              <a:rPr lang="ru-RU" sz="1600" dirty="0"/>
              <a:t> </a:t>
            </a:r>
            <a:r>
              <a:rPr lang="ru-RU" sz="1600" dirty="0" err="1"/>
              <a:t>посередницької</a:t>
            </a:r>
            <a:r>
              <a:rPr lang="ru-RU" sz="1600" dirty="0"/>
              <a:t> </a:t>
            </a:r>
            <a:r>
              <a:rPr lang="ru-RU" sz="1600" dirty="0" err="1"/>
              <a:t>послуги</a:t>
            </a:r>
            <a:r>
              <a:rPr lang="ru-RU" sz="1600" dirty="0"/>
              <a:t>, </a:t>
            </a:r>
            <a:r>
              <a:rPr lang="ru-RU" sz="1600" dirty="0" err="1"/>
              <a:t>що</a:t>
            </a:r>
            <a:r>
              <a:rPr lang="ru-RU" sz="1600" dirty="0"/>
              <a:t> </a:t>
            </a:r>
            <a:r>
              <a:rPr lang="ru-RU" sz="1600" dirty="0" err="1"/>
              <a:t>отримується</a:t>
            </a:r>
            <a:r>
              <a:rPr lang="ru-RU" sz="1600" dirty="0"/>
              <a:t>, та </a:t>
            </a:r>
            <a:r>
              <a:rPr lang="ru-RU" sz="1600" dirty="0" err="1"/>
              <a:t>відповідний</a:t>
            </a:r>
            <a:r>
              <a:rPr lang="ru-RU" sz="1600" dirty="0"/>
              <a:t> </a:t>
            </a:r>
            <a:r>
              <a:rPr lang="ru-RU" sz="1600" dirty="0" err="1"/>
              <a:t>рівень</a:t>
            </a:r>
            <a:r>
              <a:rPr lang="ru-RU" sz="1600" dirty="0"/>
              <a:t> </a:t>
            </a:r>
            <a:r>
              <a:rPr lang="ru-RU" sz="1600" dirty="0" err="1"/>
              <a:t>обслуговування</a:t>
            </a:r>
            <a:r>
              <a:rPr lang="ru-RU" sz="1600" dirty="0"/>
              <a:t>; </a:t>
            </a:r>
            <a:endParaRPr lang="ru-RU" sz="1600" dirty="0" smtClean="0"/>
          </a:p>
          <a:p>
            <a:r>
              <a:rPr lang="ru-RU" sz="1600" dirty="0" smtClean="0"/>
              <a:t>· </a:t>
            </a:r>
            <a:r>
              <a:rPr lang="ru-RU" sz="1600" dirty="0" err="1"/>
              <a:t>конфіденційність</a:t>
            </a:r>
            <a:r>
              <a:rPr lang="ru-RU" sz="1600" dirty="0"/>
              <a:t> факту </a:t>
            </a:r>
            <a:r>
              <a:rPr lang="ru-RU" sz="1600" dirty="0" err="1"/>
              <a:t>отримання</a:t>
            </a:r>
            <a:r>
              <a:rPr lang="ru-RU" sz="1600" dirty="0"/>
              <a:t> </a:t>
            </a:r>
            <a:r>
              <a:rPr lang="ru-RU" sz="1600" dirty="0" err="1"/>
              <a:t>фінансової</a:t>
            </a:r>
            <a:r>
              <a:rPr lang="ru-RU" sz="1600" dirty="0"/>
              <a:t> </a:t>
            </a:r>
            <a:r>
              <a:rPr lang="ru-RU" sz="1600" dirty="0" err="1"/>
              <a:t>послуги</a:t>
            </a:r>
            <a:r>
              <a:rPr lang="ru-RU" sz="1600" dirty="0"/>
              <a:t> та </a:t>
            </a:r>
            <a:r>
              <a:rPr lang="ru-RU" sz="1600" dirty="0" err="1"/>
              <a:t>всієї</a:t>
            </a:r>
            <a:r>
              <a:rPr lang="ru-RU" sz="1600" dirty="0"/>
              <a:t> </a:t>
            </a:r>
            <a:r>
              <a:rPr lang="ru-RU" sz="1600" dirty="0" err="1"/>
              <a:t>інформації</a:t>
            </a:r>
            <a:r>
              <a:rPr lang="ru-RU" sz="1600" dirty="0"/>
              <a:t>, </a:t>
            </a:r>
            <a:r>
              <a:rPr lang="ru-RU" sz="1600" dirty="0" err="1"/>
              <a:t>пов'язаної</a:t>
            </a:r>
            <a:r>
              <a:rPr lang="ru-RU" sz="1600" dirty="0"/>
              <a:t> з </a:t>
            </a:r>
            <a:r>
              <a:rPr lang="ru-RU" sz="1600" dirty="0" err="1"/>
              <a:t>наданням</a:t>
            </a:r>
            <a:r>
              <a:rPr lang="ru-RU" sz="1600" dirty="0"/>
              <a:t> </a:t>
            </a:r>
            <a:r>
              <a:rPr lang="ru-RU" sz="1600" dirty="0" err="1"/>
              <a:t>цієї</a:t>
            </a:r>
            <a:r>
              <a:rPr lang="ru-RU" sz="1600" dirty="0"/>
              <a:t> </a:t>
            </a:r>
            <a:r>
              <a:rPr lang="ru-RU" sz="1600" dirty="0" err="1"/>
              <a:t>фінансової</a:t>
            </a:r>
            <a:r>
              <a:rPr lang="ru-RU" sz="1600" dirty="0"/>
              <a:t> </a:t>
            </a:r>
            <a:r>
              <a:rPr lang="ru-RU" sz="1600" dirty="0" err="1"/>
              <a:t>послуги</a:t>
            </a:r>
            <a:r>
              <a:rPr lang="ru-RU" sz="1600" dirty="0"/>
              <a:t>, </a:t>
            </a:r>
            <a:r>
              <a:rPr lang="ru-RU" sz="1600" dirty="0" err="1"/>
              <a:t>крім</a:t>
            </a:r>
            <a:r>
              <a:rPr lang="ru-RU" sz="1600" dirty="0"/>
              <a:t> </a:t>
            </a:r>
            <a:r>
              <a:rPr lang="ru-RU" sz="1600" dirty="0" err="1"/>
              <a:t>випадків</a:t>
            </a:r>
            <a:r>
              <a:rPr lang="ru-RU" sz="1600" dirty="0"/>
              <a:t>, прямо </a:t>
            </a:r>
            <a:r>
              <a:rPr lang="ru-RU" sz="1600" dirty="0" err="1"/>
              <a:t>встановлених</a:t>
            </a:r>
            <a:r>
              <a:rPr lang="ru-RU" sz="1600" dirty="0"/>
              <a:t> законом (</a:t>
            </a:r>
            <a:r>
              <a:rPr lang="ru-RU" sz="1600" dirty="0" err="1"/>
              <a:t>наприклад</a:t>
            </a:r>
            <a:r>
              <a:rPr lang="ru-RU" sz="1600" dirty="0"/>
              <a:t>, на запит </a:t>
            </a:r>
            <a:r>
              <a:rPr lang="ru-RU" sz="1600" dirty="0" err="1"/>
              <a:t>уповноважених</a:t>
            </a:r>
            <a:r>
              <a:rPr lang="ru-RU" sz="1600" dirty="0"/>
              <a:t> </a:t>
            </a:r>
            <a:r>
              <a:rPr lang="ru-RU" sz="1600" dirty="0" err="1"/>
              <a:t>державних</a:t>
            </a:r>
            <a:r>
              <a:rPr lang="ru-RU" sz="1600" dirty="0"/>
              <a:t> </a:t>
            </a:r>
            <a:r>
              <a:rPr lang="ru-RU" sz="1600" dirty="0" err="1"/>
              <a:t>органів</a:t>
            </a:r>
            <a:r>
              <a:rPr lang="ru-RU" sz="1600" dirty="0"/>
              <a:t>); </a:t>
            </a:r>
            <a:endParaRPr lang="ru-RU" sz="1600" dirty="0" smtClean="0"/>
          </a:p>
          <a:p>
            <a:r>
              <a:rPr lang="ru-RU" sz="1600" dirty="0" smtClean="0"/>
              <a:t>· </a:t>
            </a:r>
            <a:r>
              <a:rPr lang="ru-RU" sz="1600" dirty="0" err="1"/>
              <a:t>ефективний</a:t>
            </a:r>
            <a:r>
              <a:rPr lang="ru-RU" sz="1600" dirty="0"/>
              <a:t> </a:t>
            </a:r>
            <a:r>
              <a:rPr lang="ru-RU" sz="1600" dirty="0" err="1"/>
              <a:t>захист</a:t>
            </a:r>
            <a:r>
              <a:rPr lang="ru-RU" sz="1600" dirty="0"/>
              <a:t> </a:t>
            </a:r>
            <a:r>
              <a:rPr lang="ru-RU" sz="1600" dirty="0" err="1"/>
              <a:t>своїх</a:t>
            </a:r>
            <a:r>
              <a:rPr lang="ru-RU" sz="1600" dirty="0"/>
              <a:t> прав, у тому </a:t>
            </a:r>
            <a:r>
              <a:rPr lang="ru-RU" sz="1600" dirty="0" err="1"/>
              <a:t>числі</a:t>
            </a:r>
            <a:r>
              <a:rPr lang="ru-RU" sz="1600" dirty="0"/>
              <a:t> шляхом </a:t>
            </a:r>
            <a:r>
              <a:rPr lang="ru-RU" sz="1600" dirty="0" err="1"/>
              <a:t>вимоги</a:t>
            </a:r>
            <a:r>
              <a:rPr lang="ru-RU" sz="1600" dirty="0"/>
              <a:t> </a:t>
            </a:r>
            <a:r>
              <a:rPr lang="ru-RU" sz="1600" dirty="0" err="1"/>
              <a:t>відшкодування</a:t>
            </a:r>
            <a:r>
              <a:rPr lang="ru-RU" sz="1600" dirty="0"/>
              <a:t> </a:t>
            </a:r>
            <a:r>
              <a:rPr lang="ru-RU" sz="1600" dirty="0" err="1"/>
              <a:t>шкоди</a:t>
            </a:r>
            <a:r>
              <a:rPr lang="ru-RU" sz="1600" dirty="0"/>
              <a:t> (</a:t>
            </a:r>
            <a:r>
              <a:rPr lang="ru-RU" sz="1600" dirty="0" err="1"/>
              <a:t>матеріальної</a:t>
            </a:r>
            <a:r>
              <a:rPr lang="ru-RU" sz="1600" dirty="0"/>
              <a:t> та </a:t>
            </a:r>
            <a:r>
              <a:rPr lang="ru-RU" sz="1600" dirty="0" err="1"/>
              <a:t>моральної</a:t>
            </a:r>
            <a:r>
              <a:rPr lang="ru-RU" sz="1600" dirty="0"/>
              <a:t>), </a:t>
            </a:r>
            <a:r>
              <a:rPr lang="ru-RU" sz="1600" dirty="0" err="1"/>
              <a:t>завданої</a:t>
            </a:r>
            <a:r>
              <a:rPr lang="ru-RU" sz="1600" dirty="0"/>
              <a:t> </a:t>
            </a:r>
            <a:r>
              <a:rPr lang="ru-RU" sz="1600" dirty="0" err="1"/>
              <a:t>внаслідок</a:t>
            </a:r>
            <a:r>
              <a:rPr lang="ru-RU" sz="1600" dirty="0"/>
              <a:t> </a:t>
            </a:r>
            <a:r>
              <a:rPr lang="ru-RU" sz="1600" dirty="0" err="1"/>
              <a:t>порушення</a:t>
            </a:r>
            <a:r>
              <a:rPr lang="ru-RU" sz="1600" dirty="0"/>
              <a:t> </a:t>
            </a:r>
            <a:r>
              <a:rPr lang="ru-RU" sz="1600" dirty="0" err="1"/>
              <a:t>його</a:t>
            </a:r>
            <a:r>
              <a:rPr lang="ru-RU" sz="1600" dirty="0"/>
              <a:t> </a:t>
            </a:r>
            <a:r>
              <a:rPr lang="ru-RU" sz="1600" dirty="0" err="1"/>
              <a:t>законних</a:t>
            </a:r>
            <a:r>
              <a:rPr lang="ru-RU" sz="1600" dirty="0"/>
              <a:t> прав та </a:t>
            </a:r>
            <a:r>
              <a:rPr lang="ru-RU" sz="1600" dirty="0" err="1"/>
              <a:t>інтересів</a:t>
            </a:r>
            <a:r>
              <a:rPr lang="ru-RU" sz="1600" dirty="0"/>
              <a:t>; право на </a:t>
            </a:r>
            <a:r>
              <a:rPr lang="ru-RU" sz="1600" dirty="0" err="1"/>
              <a:t>досудове</a:t>
            </a:r>
            <a:r>
              <a:rPr lang="ru-RU" sz="1600" dirty="0"/>
              <a:t> </a:t>
            </a:r>
            <a:r>
              <a:rPr lang="ru-RU" sz="1600" dirty="0" err="1"/>
              <a:t>вирішення</a:t>
            </a:r>
            <a:r>
              <a:rPr lang="ru-RU" sz="1600" dirty="0"/>
              <a:t> </a:t>
            </a:r>
            <a:r>
              <a:rPr lang="ru-RU" sz="1600" dirty="0" err="1"/>
              <a:t>спорів</a:t>
            </a:r>
            <a:r>
              <a:rPr lang="ru-RU" sz="1600" dirty="0"/>
              <a:t> </a:t>
            </a:r>
            <a:r>
              <a:rPr lang="ru-RU" sz="1600" dirty="0" err="1"/>
              <a:t>щодо</a:t>
            </a:r>
            <a:r>
              <a:rPr lang="ru-RU" sz="1600" dirty="0"/>
              <a:t> </a:t>
            </a:r>
            <a:r>
              <a:rPr lang="ru-RU" sz="1600" dirty="0" err="1"/>
              <a:t>надання</a:t>
            </a:r>
            <a:r>
              <a:rPr lang="ru-RU" sz="1600" dirty="0"/>
              <a:t> </a:t>
            </a:r>
            <a:r>
              <a:rPr lang="ru-RU" sz="1600" dirty="0" err="1"/>
              <a:t>фінансових</a:t>
            </a:r>
            <a:r>
              <a:rPr lang="ru-RU" sz="1600" dirty="0"/>
              <a:t> </a:t>
            </a:r>
            <a:r>
              <a:rPr lang="ru-RU" sz="1600" dirty="0" err="1"/>
              <a:t>послуг</a:t>
            </a:r>
            <a:r>
              <a:rPr lang="ru-RU" sz="1600" dirty="0"/>
              <a:t>; право на </a:t>
            </a:r>
            <a:r>
              <a:rPr lang="ru-RU" sz="1600" dirty="0" err="1"/>
              <a:t>звернення</a:t>
            </a:r>
            <a:r>
              <a:rPr lang="ru-RU" sz="1600" dirty="0"/>
              <a:t> до суду та </a:t>
            </a:r>
            <a:r>
              <a:rPr lang="ru-RU" sz="1600" dirty="0" err="1"/>
              <a:t>інших</a:t>
            </a:r>
            <a:r>
              <a:rPr lang="ru-RU" sz="1600" dirty="0"/>
              <a:t> </a:t>
            </a:r>
            <a:r>
              <a:rPr lang="ru-RU" sz="1600" dirty="0" err="1"/>
              <a:t>уповноважених</a:t>
            </a:r>
            <a:r>
              <a:rPr lang="ru-RU" sz="1600" dirty="0"/>
              <a:t> </a:t>
            </a:r>
            <a:r>
              <a:rPr lang="ru-RU" sz="1600" dirty="0" err="1"/>
              <a:t>державних</a:t>
            </a:r>
            <a:r>
              <a:rPr lang="ru-RU" sz="1600" dirty="0"/>
              <a:t> </a:t>
            </a:r>
            <a:r>
              <a:rPr lang="ru-RU" sz="1600" dirty="0" err="1"/>
              <a:t>органів</a:t>
            </a:r>
            <a:r>
              <a:rPr lang="ru-RU" sz="1600" dirty="0"/>
              <a:t> для </a:t>
            </a:r>
            <a:r>
              <a:rPr lang="ru-RU" sz="1600" dirty="0" err="1"/>
              <a:t>захисту</a:t>
            </a:r>
            <a:r>
              <a:rPr lang="ru-RU" sz="1600" dirty="0"/>
              <a:t> </a:t>
            </a:r>
            <a:r>
              <a:rPr lang="ru-RU" sz="1600" dirty="0" err="1"/>
              <a:t>своїх</a:t>
            </a:r>
            <a:r>
              <a:rPr lang="ru-RU" sz="1600" dirty="0"/>
              <a:t> прав; </a:t>
            </a:r>
            <a:endParaRPr lang="ru-RU" sz="1600" dirty="0" smtClean="0"/>
          </a:p>
          <a:p>
            <a:r>
              <a:rPr lang="ru-RU" sz="1600" dirty="0" smtClean="0"/>
              <a:t>· </a:t>
            </a:r>
            <a:r>
              <a:rPr lang="ru-RU" sz="1600" dirty="0" err="1"/>
              <a:t>прийняття</a:t>
            </a:r>
            <a:r>
              <a:rPr lang="ru-RU" sz="1600" dirty="0"/>
              <a:t> абсолютно </a:t>
            </a:r>
            <a:r>
              <a:rPr lang="ru-RU" sz="1600" dirty="0" err="1"/>
              <a:t>добровільного</a:t>
            </a:r>
            <a:r>
              <a:rPr lang="ru-RU" sz="1600" dirty="0"/>
              <a:t> </a:t>
            </a:r>
            <a:r>
              <a:rPr lang="ru-RU" sz="1600" dirty="0" err="1"/>
              <a:t>рішення</a:t>
            </a:r>
            <a:r>
              <a:rPr lang="ru-RU" sz="1600" dirty="0"/>
              <a:t> про </a:t>
            </a:r>
            <a:r>
              <a:rPr lang="ru-RU" sz="1600" dirty="0" err="1"/>
              <a:t>отримання</a:t>
            </a:r>
            <a:r>
              <a:rPr lang="ru-RU" sz="1600" dirty="0"/>
              <a:t> </a:t>
            </a:r>
            <a:r>
              <a:rPr lang="ru-RU" sz="1600" dirty="0" err="1"/>
              <a:t>фінансової</a:t>
            </a:r>
            <a:r>
              <a:rPr lang="ru-RU" sz="1600" dirty="0"/>
              <a:t> та/</a:t>
            </a:r>
            <a:r>
              <a:rPr lang="ru-RU" sz="1600" dirty="0" err="1"/>
              <a:t>або</a:t>
            </a:r>
            <a:r>
              <a:rPr lang="ru-RU" sz="1600" dirty="0"/>
              <a:t> </a:t>
            </a:r>
            <a:r>
              <a:rPr lang="ru-RU" sz="1600" dirty="0" err="1"/>
              <a:t>посередницької</a:t>
            </a:r>
            <a:r>
              <a:rPr lang="ru-RU" sz="1600" dirty="0"/>
              <a:t> </a:t>
            </a:r>
            <a:r>
              <a:rPr lang="ru-RU" sz="1600" dirty="0" err="1"/>
              <a:t>послуги</a:t>
            </a:r>
            <a:r>
              <a:rPr lang="ru-RU" sz="1600" dirty="0"/>
              <a:t> </a:t>
            </a:r>
            <a:r>
              <a:rPr lang="ru-RU" sz="1600" dirty="0" err="1"/>
              <a:t>або</a:t>
            </a:r>
            <a:r>
              <a:rPr lang="ru-RU" sz="1600" dirty="0"/>
              <a:t> про </a:t>
            </a:r>
            <a:r>
              <a:rPr lang="ru-RU" sz="1600" dirty="0" err="1"/>
              <a:t>відмову</a:t>
            </a:r>
            <a:r>
              <a:rPr lang="ru-RU" sz="1600" dirty="0"/>
              <a:t> </a:t>
            </a:r>
            <a:r>
              <a:rPr lang="ru-RU" sz="1600" dirty="0" err="1"/>
              <a:t>від</a:t>
            </a:r>
            <a:r>
              <a:rPr lang="ru-RU" sz="1600" dirty="0"/>
              <a:t> </a:t>
            </a:r>
            <a:r>
              <a:rPr lang="ru-RU" sz="1600" dirty="0" err="1"/>
              <a:t>отримання</a:t>
            </a:r>
            <a:r>
              <a:rPr lang="ru-RU" sz="1600" dirty="0"/>
              <a:t> </a:t>
            </a:r>
            <a:r>
              <a:rPr lang="ru-RU" sz="1600" dirty="0" err="1"/>
              <a:t>такої</a:t>
            </a:r>
            <a:r>
              <a:rPr lang="ru-RU" sz="1600" dirty="0"/>
              <a:t> </a:t>
            </a:r>
            <a:r>
              <a:rPr lang="ru-RU" sz="1600" dirty="0" err="1"/>
              <a:t>послуги</a:t>
            </a:r>
            <a:r>
              <a:rPr lang="ru-RU" sz="1600" dirty="0"/>
              <a:t> перед </a:t>
            </a:r>
            <a:r>
              <a:rPr lang="ru-RU" sz="1600" dirty="0" err="1"/>
              <a:t>її</a:t>
            </a:r>
            <a:r>
              <a:rPr lang="ru-RU" sz="1600" dirty="0"/>
              <a:t> </a:t>
            </a:r>
            <a:r>
              <a:rPr lang="ru-RU" sz="1600" dirty="0" err="1"/>
              <a:t>безпосереднім</a:t>
            </a:r>
            <a:r>
              <a:rPr lang="ru-RU" sz="1600" dirty="0"/>
              <a:t> </a:t>
            </a:r>
            <a:r>
              <a:rPr lang="ru-RU" sz="1600" dirty="0" err="1"/>
              <a:t>отриманням</a:t>
            </a:r>
            <a:r>
              <a:rPr lang="ru-RU" sz="1600" dirty="0"/>
              <a:t>, без будь-</a:t>
            </a:r>
            <a:r>
              <a:rPr lang="ru-RU" sz="1600" dirty="0" err="1"/>
              <a:t>якого</a:t>
            </a:r>
            <a:r>
              <a:rPr lang="ru-RU" sz="1600" dirty="0"/>
              <a:t> </a:t>
            </a:r>
            <a:r>
              <a:rPr lang="ru-RU" sz="1600" dirty="0" err="1"/>
              <a:t>тиску</a:t>
            </a:r>
            <a:r>
              <a:rPr lang="ru-RU" sz="1600" dirty="0"/>
              <a:t> </a:t>
            </a:r>
            <a:r>
              <a:rPr lang="ru-RU" sz="1600" dirty="0" err="1"/>
              <a:t>чи</a:t>
            </a:r>
            <a:r>
              <a:rPr lang="ru-RU" sz="1600" dirty="0"/>
              <a:t> примусу. </a:t>
            </a:r>
          </a:p>
        </p:txBody>
      </p:sp>
    </p:spTree>
    <p:extLst>
      <p:ext uri="{BB962C8B-B14F-4D97-AF65-F5344CB8AC3E}">
        <p14:creationId xmlns:p14="http://schemas.microsoft.com/office/powerpoint/2010/main" val="19810879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uk-UA" sz="2400" b="1" kern="0" dirty="0">
                <a:solidFill>
                  <a:schemeClr val="bg1"/>
                </a:solidFill>
                <a:cs typeface="Times New Roman" pitchFamily="18" charset="0"/>
              </a:rPr>
              <a:t>Вимоги до Страховика</a:t>
            </a:r>
            <a:endParaRPr lang="ru-RU" sz="2400" b="1" kern="0" dirty="0">
              <a:solidFill>
                <a:schemeClr val="bg1"/>
              </a:solidFill>
              <a:cs typeface="Times New Roman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632520" y="908720"/>
            <a:ext cx="8156820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b="1" dirty="0" err="1"/>
              <a:t>Чинне</a:t>
            </a:r>
            <a:r>
              <a:rPr lang="ru-RU" b="1" dirty="0"/>
              <a:t> </a:t>
            </a:r>
            <a:r>
              <a:rPr lang="ru-RU" b="1" dirty="0" err="1"/>
              <a:t>законодавство</a:t>
            </a:r>
            <a:r>
              <a:rPr lang="ru-RU" b="1" dirty="0"/>
              <a:t> </a:t>
            </a:r>
            <a:r>
              <a:rPr lang="ru-RU" b="1" dirty="0" err="1"/>
              <a:t>України</a:t>
            </a:r>
            <a:r>
              <a:rPr lang="ru-RU" b="1" dirty="0"/>
              <a:t> </a:t>
            </a:r>
            <a:r>
              <a:rPr lang="ru-RU" b="1" dirty="0" err="1"/>
              <a:t>чітко</a:t>
            </a:r>
            <a:r>
              <a:rPr lang="ru-RU" b="1" dirty="0"/>
              <a:t> </a:t>
            </a:r>
            <a:r>
              <a:rPr lang="ru-RU" b="1" dirty="0" err="1"/>
              <a:t>встановлює</a:t>
            </a:r>
            <a:r>
              <a:rPr lang="ru-RU" b="1" dirty="0"/>
              <a:t>, </a:t>
            </a:r>
            <a:r>
              <a:rPr lang="ru-RU" b="1" dirty="0" err="1"/>
              <a:t>що</a:t>
            </a:r>
            <a:r>
              <a:rPr lang="ru-RU" b="1" dirty="0"/>
              <a:t> будь-</a:t>
            </a:r>
            <a:r>
              <a:rPr lang="ru-RU" b="1" dirty="0" err="1"/>
              <a:t>які</a:t>
            </a:r>
            <a:r>
              <a:rPr lang="ru-RU" b="1" dirty="0"/>
              <a:t> </a:t>
            </a:r>
            <a:r>
              <a:rPr lang="ru-RU" b="1" dirty="0" err="1"/>
              <a:t>умови</a:t>
            </a:r>
            <a:r>
              <a:rPr lang="ru-RU" b="1" dirty="0"/>
              <a:t> договору про </a:t>
            </a:r>
            <a:r>
              <a:rPr lang="ru-RU" b="1" dirty="0" err="1"/>
              <a:t>надання</a:t>
            </a:r>
            <a:r>
              <a:rPr lang="ru-RU" b="1" dirty="0"/>
              <a:t> </a:t>
            </a:r>
            <a:r>
              <a:rPr lang="ru-RU" b="1" dirty="0" err="1"/>
              <a:t>фінансових</a:t>
            </a:r>
            <a:r>
              <a:rPr lang="ru-RU" b="1" dirty="0"/>
              <a:t> </a:t>
            </a:r>
            <a:r>
              <a:rPr lang="ru-RU" b="1" dirty="0" err="1"/>
              <a:t>послуг</a:t>
            </a:r>
            <a:r>
              <a:rPr lang="ru-RU" b="1" dirty="0"/>
              <a:t> (</a:t>
            </a:r>
            <a:r>
              <a:rPr lang="ru-RU" b="1" dirty="0" err="1"/>
              <a:t>включаючи</a:t>
            </a:r>
            <a:r>
              <a:rPr lang="ru-RU" b="1" dirty="0"/>
              <a:t> </a:t>
            </a:r>
            <a:r>
              <a:rPr lang="ru-RU" b="1" dirty="0" err="1"/>
              <a:t>страхування</a:t>
            </a:r>
            <a:r>
              <a:rPr lang="ru-RU" b="1" dirty="0"/>
              <a:t>), </a:t>
            </a:r>
            <a:r>
              <a:rPr lang="ru-RU" b="1" dirty="0" err="1"/>
              <a:t>що</a:t>
            </a:r>
            <a:r>
              <a:rPr lang="ru-RU" b="1" dirty="0"/>
              <a:t> </a:t>
            </a:r>
            <a:r>
              <a:rPr lang="ru-RU" b="1" dirty="0" err="1"/>
              <a:t>обмежують</a:t>
            </a:r>
            <a:r>
              <a:rPr lang="ru-RU" b="1" dirty="0"/>
              <a:t> права </a:t>
            </a:r>
            <a:r>
              <a:rPr lang="ru-RU" b="1" dirty="0" err="1"/>
              <a:t>клієнта</a:t>
            </a:r>
            <a:r>
              <a:rPr lang="ru-RU" b="1" dirty="0"/>
              <a:t> </a:t>
            </a:r>
            <a:r>
              <a:rPr lang="ru-RU" b="1" dirty="0" err="1"/>
              <a:t>порівняно</a:t>
            </a:r>
            <a:r>
              <a:rPr lang="ru-RU" b="1" dirty="0"/>
              <a:t> з правами, </a:t>
            </a:r>
            <a:r>
              <a:rPr lang="ru-RU" b="1" dirty="0" err="1"/>
              <a:t>встановленими</a:t>
            </a:r>
            <a:r>
              <a:rPr lang="ru-RU" b="1" dirty="0"/>
              <a:t> законом, є </a:t>
            </a:r>
            <a:r>
              <a:rPr lang="ru-RU" b="1" dirty="0" err="1"/>
              <a:t>нікчемними</a:t>
            </a:r>
            <a:r>
              <a:rPr lang="ru-RU" b="1" dirty="0"/>
              <a:t>, </a:t>
            </a:r>
            <a:r>
              <a:rPr lang="ru-RU" b="1" dirty="0" err="1"/>
              <a:t>тобто</a:t>
            </a:r>
            <a:r>
              <a:rPr lang="ru-RU" b="1" dirty="0"/>
              <a:t> </a:t>
            </a:r>
            <a:r>
              <a:rPr lang="ru-RU" b="1" dirty="0" err="1"/>
              <a:t>недійсними</a:t>
            </a:r>
            <a:r>
              <a:rPr lang="ru-RU" b="1" dirty="0"/>
              <a:t> з моменту </a:t>
            </a:r>
            <a:r>
              <a:rPr lang="ru-RU" b="1" dirty="0" err="1"/>
              <a:t>їх</a:t>
            </a:r>
            <a:r>
              <a:rPr lang="ru-RU" b="1" dirty="0"/>
              <a:t> </a:t>
            </a:r>
            <a:r>
              <a:rPr lang="ru-RU" b="1" dirty="0" err="1"/>
              <a:t>включення</a:t>
            </a:r>
            <a:r>
              <a:rPr lang="ru-RU" b="1" dirty="0"/>
              <a:t> до договору і не </a:t>
            </a:r>
            <a:r>
              <a:rPr lang="ru-RU" b="1" dirty="0" err="1"/>
              <a:t>створюють</a:t>
            </a:r>
            <a:r>
              <a:rPr lang="ru-RU" b="1" dirty="0"/>
              <a:t> </a:t>
            </a:r>
            <a:r>
              <a:rPr lang="ru-RU" b="1" dirty="0" err="1"/>
              <a:t>юридичних</a:t>
            </a:r>
            <a:r>
              <a:rPr lang="ru-RU" b="1" dirty="0"/>
              <a:t> </a:t>
            </a:r>
            <a:r>
              <a:rPr lang="ru-RU" b="1" dirty="0" err="1" smtClean="0"/>
              <a:t>наслідків</a:t>
            </a:r>
            <a:r>
              <a:rPr lang="ru-RU" b="1" dirty="0" smtClean="0"/>
              <a:t>. </a:t>
            </a:r>
          </a:p>
          <a:p>
            <a:pPr algn="just"/>
            <a:r>
              <a:rPr lang="ru-RU" b="1" dirty="0" smtClean="0">
                <a:solidFill>
                  <a:srgbClr val="C00000"/>
                </a:solidFill>
              </a:rPr>
              <a:t>У </a:t>
            </a:r>
            <a:r>
              <a:rPr lang="ru-RU" b="1" dirty="0" err="1" smtClean="0">
                <a:solidFill>
                  <a:srgbClr val="C00000"/>
                </a:solidFill>
              </a:rPr>
              <a:t>разі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виникнення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суперечностей</a:t>
            </a:r>
            <a:r>
              <a:rPr lang="ru-RU" b="1" dirty="0" smtClean="0">
                <a:solidFill>
                  <a:srgbClr val="C00000"/>
                </a:solidFill>
              </a:rPr>
              <a:t>, </a:t>
            </a:r>
            <a:r>
              <a:rPr lang="ru-RU" b="1" dirty="0" err="1" smtClean="0">
                <a:solidFill>
                  <a:srgbClr val="C00000"/>
                </a:solidFill>
              </a:rPr>
              <a:t>нечіткі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або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неоднозначні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положення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договорів</a:t>
            </a:r>
            <a:r>
              <a:rPr lang="ru-RU" b="1" dirty="0" smtClean="0">
                <a:solidFill>
                  <a:srgbClr val="C00000"/>
                </a:solidFill>
              </a:rPr>
              <a:t> про </a:t>
            </a:r>
            <a:r>
              <a:rPr lang="ru-RU" b="1" dirty="0" err="1" smtClean="0">
                <a:solidFill>
                  <a:srgbClr val="C00000"/>
                </a:solidFill>
              </a:rPr>
              <a:t>надання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фінансових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послуг</a:t>
            </a:r>
            <a:r>
              <a:rPr lang="ru-RU" b="1" dirty="0" smtClean="0">
                <a:solidFill>
                  <a:srgbClr val="C00000"/>
                </a:solidFill>
              </a:rPr>
              <a:t> (у тому </a:t>
            </a:r>
            <a:r>
              <a:rPr lang="ru-RU" b="1" dirty="0" err="1" smtClean="0">
                <a:solidFill>
                  <a:srgbClr val="C00000"/>
                </a:solidFill>
              </a:rPr>
              <a:t>числі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ті</a:t>
            </a:r>
            <a:r>
              <a:rPr lang="ru-RU" b="1" dirty="0" smtClean="0">
                <a:solidFill>
                  <a:srgbClr val="C00000"/>
                </a:solidFill>
              </a:rPr>
              <a:t>, </a:t>
            </a:r>
            <a:r>
              <a:rPr lang="ru-RU" b="1" dirty="0" err="1" smtClean="0">
                <a:solidFill>
                  <a:srgbClr val="C00000"/>
                </a:solidFill>
              </a:rPr>
              <a:t>що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стосуються</a:t>
            </a:r>
            <a:r>
              <a:rPr lang="ru-RU" b="1" dirty="0" smtClean="0">
                <a:solidFill>
                  <a:srgbClr val="C00000"/>
                </a:solidFill>
              </a:rPr>
              <a:t> прав та </a:t>
            </a:r>
            <a:r>
              <a:rPr lang="ru-RU" b="1" dirty="0" err="1" smtClean="0">
                <a:solidFill>
                  <a:srgbClr val="C00000"/>
                </a:solidFill>
              </a:rPr>
              <a:t>обов’язків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сторін</a:t>
            </a:r>
            <a:r>
              <a:rPr lang="ru-RU" b="1" dirty="0" smtClean="0">
                <a:solidFill>
                  <a:srgbClr val="C00000"/>
                </a:solidFill>
              </a:rPr>
              <a:t>), </a:t>
            </a:r>
            <a:r>
              <a:rPr lang="ru-RU" b="1" dirty="0" err="1" smtClean="0">
                <a:solidFill>
                  <a:srgbClr val="C00000"/>
                </a:solidFill>
              </a:rPr>
              <a:t>укладених</a:t>
            </a:r>
            <a:r>
              <a:rPr lang="ru-RU" b="1" dirty="0" smtClean="0">
                <a:solidFill>
                  <a:srgbClr val="C00000"/>
                </a:solidFill>
              </a:rPr>
              <a:t> за </a:t>
            </a:r>
            <a:r>
              <a:rPr lang="ru-RU" b="1" dirty="0" err="1" smtClean="0">
                <a:solidFill>
                  <a:srgbClr val="C00000"/>
                </a:solidFill>
              </a:rPr>
              <a:t>участю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споживача</a:t>
            </a:r>
            <a:r>
              <a:rPr lang="ru-RU" b="1" dirty="0" smtClean="0">
                <a:solidFill>
                  <a:srgbClr val="C00000"/>
                </a:solidFill>
              </a:rPr>
              <a:t>, </a:t>
            </a:r>
            <a:r>
              <a:rPr lang="ru-RU" b="1" dirty="0" err="1" smtClean="0">
                <a:solidFill>
                  <a:srgbClr val="C00000"/>
                </a:solidFill>
              </a:rPr>
              <a:t>завжди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тлумачаться</a:t>
            </a:r>
            <a:r>
              <a:rPr lang="ru-RU" b="1" dirty="0" smtClean="0">
                <a:solidFill>
                  <a:srgbClr val="C00000"/>
                </a:solidFill>
              </a:rPr>
              <a:t> на </a:t>
            </a:r>
            <a:r>
              <a:rPr lang="ru-RU" b="1" dirty="0" err="1" smtClean="0">
                <a:solidFill>
                  <a:srgbClr val="C00000"/>
                </a:solidFill>
              </a:rPr>
              <a:t>користь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 err="1" smtClean="0">
                <a:solidFill>
                  <a:srgbClr val="C00000"/>
                </a:solidFill>
              </a:rPr>
              <a:t>споживача</a:t>
            </a:r>
            <a:r>
              <a:rPr lang="ru-RU" b="1" dirty="0" smtClean="0">
                <a:solidFill>
                  <a:srgbClr val="C00000"/>
                </a:solidFill>
              </a:rPr>
              <a:t>. 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632520" y="3789040"/>
            <a:ext cx="8044980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b="1" dirty="0" err="1" smtClean="0"/>
              <a:t>Забороняється</a:t>
            </a:r>
            <a:r>
              <a:rPr lang="ru-RU" b="1" dirty="0" smtClean="0"/>
              <a:t> </a:t>
            </a:r>
            <a:r>
              <a:rPr lang="ru-RU" b="1" dirty="0" err="1"/>
              <a:t>покладати</a:t>
            </a:r>
            <a:r>
              <a:rPr lang="ru-RU" b="1" dirty="0"/>
              <a:t> на </a:t>
            </a:r>
            <a:r>
              <a:rPr lang="ru-RU" b="1" dirty="0" err="1"/>
              <a:t>споживача</a:t>
            </a:r>
            <a:r>
              <a:rPr lang="ru-RU" b="1" dirty="0"/>
              <a:t> </a:t>
            </a:r>
            <a:r>
              <a:rPr lang="ru-RU" b="1" dirty="0" err="1"/>
              <a:t>обов’язок</a:t>
            </a:r>
            <a:r>
              <a:rPr lang="ru-RU" b="1" dirty="0"/>
              <a:t> </a:t>
            </a:r>
            <a:r>
              <a:rPr lang="ru-RU" b="1" dirty="0" err="1"/>
              <a:t>сплати</a:t>
            </a:r>
            <a:r>
              <a:rPr lang="ru-RU" b="1" dirty="0"/>
              <a:t> будь-</a:t>
            </a:r>
            <a:r>
              <a:rPr lang="ru-RU" b="1" dirty="0" err="1"/>
              <a:t>яких</a:t>
            </a:r>
            <a:r>
              <a:rPr lang="ru-RU" b="1" dirty="0"/>
              <a:t> </a:t>
            </a:r>
            <a:r>
              <a:rPr lang="ru-RU" b="1" dirty="0" err="1"/>
              <a:t>додаткових</a:t>
            </a:r>
            <a:r>
              <a:rPr lang="ru-RU" b="1" dirty="0"/>
              <a:t> </a:t>
            </a:r>
            <a:r>
              <a:rPr lang="ru-RU" b="1" dirty="0" err="1"/>
              <a:t>платежів</a:t>
            </a:r>
            <a:r>
              <a:rPr lang="ru-RU" b="1" dirty="0"/>
              <a:t>, </a:t>
            </a:r>
            <a:r>
              <a:rPr lang="ru-RU" b="1" dirty="0" err="1"/>
              <a:t>відшкодувань</a:t>
            </a:r>
            <a:r>
              <a:rPr lang="ru-RU" b="1" dirty="0"/>
              <a:t>, </a:t>
            </a:r>
            <a:r>
              <a:rPr lang="ru-RU" b="1" dirty="0" err="1"/>
              <a:t>штрафних</a:t>
            </a:r>
            <a:r>
              <a:rPr lang="ru-RU" b="1" dirty="0"/>
              <a:t> </a:t>
            </a:r>
            <a:r>
              <a:rPr lang="ru-RU" b="1" dirty="0" err="1"/>
              <a:t>санкцій</a:t>
            </a:r>
            <a:r>
              <a:rPr lang="ru-RU" b="1" dirty="0"/>
              <a:t> за </a:t>
            </a:r>
            <a:r>
              <a:rPr lang="ru-RU" b="1" dirty="0" err="1"/>
              <a:t>реалізацію</a:t>
            </a:r>
            <a:r>
              <a:rPr lang="ru-RU" b="1" dirty="0"/>
              <a:t> ним </a:t>
            </a:r>
            <a:r>
              <a:rPr lang="ru-RU" b="1" dirty="0" err="1"/>
              <a:t>свого</a:t>
            </a:r>
            <a:r>
              <a:rPr lang="ru-RU" b="1" dirty="0"/>
              <a:t> законного права на </a:t>
            </a:r>
            <a:r>
              <a:rPr lang="ru-RU" b="1" dirty="0" err="1"/>
              <a:t>відмову</a:t>
            </a:r>
            <a:r>
              <a:rPr lang="ru-RU" b="1" dirty="0"/>
              <a:t> </a:t>
            </a:r>
            <a:r>
              <a:rPr lang="ru-RU" b="1" dirty="0" err="1"/>
              <a:t>від</a:t>
            </a:r>
            <a:r>
              <a:rPr lang="ru-RU" b="1" dirty="0"/>
              <a:t> договору (у </a:t>
            </a:r>
            <a:r>
              <a:rPr lang="ru-RU" b="1" dirty="0" err="1"/>
              <a:t>разі</a:t>
            </a:r>
            <a:r>
              <a:rPr lang="ru-RU" b="1" dirty="0"/>
              <a:t>, </a:t>
            </a:r>
            <a:r>
              <a:rPr lang="ru-RU" b="1" dirty="0" err="1"/>
              <a:t>якщо</a:t>
            </a:r>
            <a:r>
              <a:rPr lang="ru-RU" b="1" dirty="0"/>
              <a:t> </a:t>
            </a:r>
            <a:r>
              <a:rPr lang="ru-RU" b="1" dirty="0" err="1"/>
              <a:t>таке</a:t>
            </a:r>
            <a:r>
              <a:rPr lang="ru-RU" b="1" dirty="0"/>
              <a:t> право прямо </a:t>
            </a:r>
            <a:r>
              <a:rPr lang="ru-RU" b="1" dirty="0" err="1"/>
              <a:t>передбачено</a:t>
            </a:r>
            <a:r>
              <a:rPr lang="ru-RU" b="1" dirty="0"/>
              <a:t> законом та/</a:t>
            </a:r>
            <a:r>
              <a:rPr lang="ru-RU" b="1" dirty="0" err="1"/>
              <a:t>або</a:t>
            </a:r>
            <a:r>
              <a:rPr lang="ru-RU" b="1" dirty="0"/>
              <a:t> </a:t>
            </a:r>
            <a:r>
              <a:rPr lang="ru-RU" b="1" dirty="0" err="1"/>
              <a:t>умовами</a:t>
            </a:r>
            <a:r>
              <a:rPr lang="ru-RU" b="1" dirty="0"/>
              <a:t> самого договору). </a:t>
            </a:r>
            <a:endParaRPr lang="ru-RU" b="1" dirty="0" smtClean="0"/>
          </a:p>
          <a:p>
            <a:pPr algn="just"/>
            <a:r>
              <a:rPr lang="ru-RU" b="1" dirty="0" err="1" smtClean="0">
                <a:solidFill>
                  <a:srgbClr val="FF0000"/>
                </a:solidFill>
              </a:rPr>
              <a:t>Це</a:t>
            </a:r>
            <a:r>
              <a:rPr lang="ru-RU" b="1" dirty="0" smtClean="0">
                <a:solidFill>
                  <a:srgbClr val="FF0000"/>
                </a:solidFill>
              </a:rPr>
              <a:t> </a:t>
            </a:r>
            <a:r>
              <a:rPr lang="ru-RU" b="1" dirty="0" err="1" smtClean="0">
                <a:solidFill>
                  <a:srgbClr val="FF0000"/>
                </a:solidFill>
              </a:rPr>
              <a:t>стосується</a:t>
            </a:r>
            <a:r>
              <a:rPr lang="ru-RU" b="1" dirty="0" smtClean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договорів</a:t>
            </a:r>
            <a:r>
              <a:rPr lang="ru-RU" b="1" dirty="0">
                <a:solidFill>
                  <a:srgbClr val="FF0000"/>
                </a:solidFill>
              </a:rPr>
              <a:t>, предметом </a:t>
            </a:r>
            <a:r>
              <a:rPr lang="ru-RU" b="1" dirty="0" err="1">
                <a:solidFill>
                  <a:srgbClr val="FF0000"/>
                </a:solidFill>
              </a:rPr>
              <a:t>яких</a:t>
            </a:r>
            <a:r>
              <a:rPr lang="ru-RU" b="1" dirty="0">
                <a:solidFill>
                  <a:srgbClr val="FF0000"/>
                </a:solidFill>
              </a:rPr>
              <a:t> є </a:t>
            </a:r>
            <a:r>
              <a:rPr lang="ru-RU" b="1" dirty="0" err="1">
                <a:solidFill>
                  <a:srgbClr val="FF0000"/>
                </a:solidFill>
              </a:rPr>
              <a:t>надання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споживачеві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фінансової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послуги</a:t>
            </a:r>
            <a:r>
              <a:rPr lang="ru-RU" b="1" dirty="0">
                <a:solidFill>
                  <a:srgbClr val="FF0000"/>
                </a:solidFill>
              </a:rPr>
              <a:t> з </a:t>
            </a:r>
            <a:r>
              <a:rPr lang="ru-RU" b="1" dirty="0" err="1">
                <a:solidFill>
                  <a:srgbClr val="FF0000"/>
                </a:solidFill>
              </a:rPr>
              <a:t>надання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коштів</a:t>
            </a:r>
            <a:r>
              <a:rPr lang="ru-RU" b="1" dirty="0">
                <a:solidFill>
                  <a:srgbClr val="FF0000"/>
                </a:solidFill>
              </a:rPr>
              <a:t> та </a:t>
            </a:r>
            <a:r>
              <a:rPr lang="ru-RU" b="1" dirty="0" err="1">
                <a:solidFill>
                  <a:srgbClr val="FF0000"/>
                </a:solidFill>
              </a:rPr>
              <a:t>банківських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металів</a:t>
            </a:r>
            <a:r>
              <a:rPr lang="ru-RU" b="1" dirty="0">
                <a:solidFill>
                  <a:srgbClr val="FF0000"/>
                </a:solidFill>
              </a:rPr>
              <a:t> у кредит. </a:t>
            </a:r>
            <a:endParaRPr lang="ru-RU" b="1" dirty="0" smtClean="0">
              <a:solidFill>
                <a:srgbClr val="FF0000"/>
              </a:solidFill>
            </a:endParaRPr>
          </a:p>
          <a:p>
            <a:pPr algn="just"/>
            <a:r>
              <a:rPr lang="ru-RU" b="1" dirty="0" err="1" smtClean="0">
                <a:solidFill>
                  <a:srgbClr val="FF0000"/>
                </a:solidFill>
              </a:rPr>
              <a:t>Також</a:t>
            </a:r>
            <a:r>
              <a:rPr lang="ru-RU" b="1" dirty="0" smtClean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забороняється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вимагати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або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стягувати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такі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платежі</a:t>
            </a:r>
            <a:r>
              <a:rPr lang="ru-RU" b="1" dirty="0">
                <a:solidFill>
                  <a:srgbClr val="FF0000"/>
                </a:solidFill>
              </a:rPr>
              <a:t>, </a:t>
            </a:r>
            <a:r>
              <a:rPr lang="ru-RU" b="1" dirty="0" err="1">
                <a:solidFill>
                  <a:srgbClr val="FF0000"/>
                </a:solidFill>
              </a:rPr>
              <a:t>відшкодування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чи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штрафні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санкції</a:t>
            </a:r>
            <a:r>
              <a:rPr lang="ru-RU" b="1" dirty="0">
                <a:solidFill>
                  <a:srgbClr val="FF0000"/>
                </a:solidFill>
              </a:rPr>
              <a:t> за </a:t>
            </a:r>
            <a:r>
              <a:rPr lang="ru-RU" b="1" dirty="0" err="1">
                <a:solidFill>
                  <a:srgbClr val="FF0000"/>
                </a:solidFill>
              </a:rPr>
              <a:t>дострокове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розірвання</a:t>
            </a:r>
            <a:r>
              <a:rPr lang="ru-RU" b="1" dirty="0">
                <a:solidFill>
                  <a:srgbClr val="FF0000"/>
                </a:solidFill>
              </a:rPr>
              <a:t> (</a:t>
            </a:r>
            <a:r>
              <a:rPr lang="ru-RU" b="1" dirty="0" err="1">
                <a:solidFill>
                  <a:srgbClr val="FF0000"/>
                </a:solidFill>
              </a:rPr>
              <a:t>або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ініціювання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дострокового</a:t>
            </a:r>
            <a:r>
              <a:rPr lang="ru-RU" b="1" dirty="0">
                <a:solidFill>
                  <a:srgbClr val="FF0000"/>
                </a:solidFill>
              </a:rPr>
              <a:t> </a:t>
            </a:r>
            <a:r>
              <a:rPr lang="ru-RU" b="1" dirty="0" err="1">
                <a:solidFill>
                  <a:srgbClr val="FF0000"/>
                </a:solidFill>
              </a:rPr>
              <a:t>розірвання</a:t>
            </a:r>
            <a:r>
              <a:rPr lang="ru-RU" b="1" dirty="0">
                <a:solidFill>
                  <a:srgbClr val="FF0000"/>
                </a:solidFill>
              </a:rPr>
              <a:t>) </a:t>
            </a:r>
            <a:r>
              <a:rPr lang="ru-RU" b="1" dirty="0" err="1">
                <a:solidFill>
                  <a:srgbClr val="FF0000"/>
                </a:solidFill>
              </a:rPr>
              <a:t>споживачем</a:t>
            </a:r>
            <a:r>
              <a:rPr lang="ru-RU" b="1" dirty="0">
                <a:solidFill>
                  <a:srgbClr val="FF0000"/>
                </a:solidFill>
              </a:rPr>
              <a:t> такого кредитного договору.</a:t>
            </a:r>
          </a:p>
        </p:txBody>
      </p:sp>
    </p:spTree>
    <p:extLst>
      <p:ext uri="{BB962C8B-B14F-4D97-AF65-F5344CB8AC3E}">
        <p14:creationId xmlns:p14="http://schemas.microsoft.com/office/powerpoint/2010/main" val="239665914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ru-RU" sz="2200" b="1" kern="0" dirty="0" smtClean="0">
                <a:solidFill>
                  <a:schemeClr val="bg1"/>
                </a:solidFill>
                <a:cs typeface="Times New Roman" pitchFamily="18" charset="0"/>
              </a:rPr>
              <a:t>Закон </a:t>
            </a:r>
            <a:r>
              <a:rPr lang="ru-RU" sz="2200" b="1" kern="0" dirty="0" err="1" smtClean="0">
                <a:solidFill>
                  <a:schemeClr val="bg1"/>
                </a:solidFill>
                <a:cs typeface="Times New Roman" pitchFamily="18" charset="0"/>
              </a:rPr>
              <a:t>України</a:t>
            </a:r>
            <a:r>
              <a:rPr lang="ru-RU" sz="2200" b="1" kern="0" dirty="0" smtClean="0">
                <a:solidFill>
                  <a:schemeClr val="bg1"/>
                </a:solidFill>
                <a:cs typeface="Times New Roman" pitchFamily="18" charset="0"/>
              </a:rPr>
              <a:t> «ПРО СТРАХУВАННЯ»</a:t>
            </a:r>
            <a:endParaRPr lang="ru-RU" sz="2200" b="1" kern="0" dirty="0">
              <a:solidFill>
                <a:schemeClr val="bg1"/>
              </a:solidFill>
              <a:cs typeface="Times New Roman" pitchFamily="18" charset="0"/>
            </a:endParaRPr>
          </a:p>
        </p:txBody>
      </p:sp>
      <p:graphicFrame>
        <p:nvGraphicFramePr>
          <p:cNvPr id="5" name="Схема 4">
            <a:extLst>
              <a:ext uri="{FF2B5EF4-FFF2-40B4-BE49-F238E27FC236}">
                <a16:creationId xmlns:a16="http://schemas.microsoft.com/office/drawing/2014/main" xmlns="" id="{4CB936DC-659B-4959-A1B6-BCB733E6B6E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55983584"/>
              </p:ext>
            </p:extLst>
          </p:nvPr>
        </p:nvGraphicFramePr>
        <p:xfrm>
          <a:off x="200472" y="908720"/>
          <a:ext cx="9505056" cy="5400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2456723" y="500042"/>
            <a:ext cx="494789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dirty="0" err="1">
                <a:solidFill>
                  <a:srgbClr val="C00000"/>
                </a:solidFill>
              </a:rPr>
              <a:t>Забезпечення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якісного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обслуговування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клієнтів</a:t>
            </a:r>
            <a:endParaRPr lang="ru-RU" b="1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1344690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>
            <a:off x="0" y="6741368"/>
            <a:ext cx="2457000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2456723" y="6741368"/>
            <a:ext cx="2496277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Прямоугольник 10"/>
          <p:cNvSpPr/>
          <p:nvPr/>
        </p:nvSpPr>
        <p:spPr>
          <a:xfrm>
            <a:off x="4953000" y="6741368"/>
            <a:ext cx="2496277" cy="11663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Прямоугольник 11"/>
          <p:cNvSpPr/>
          <p:nvPr/>
        </p:nvSpPr>
        <p:spPr>
          <a:xfrm>
            <a:off x="7449000" y="6741368"/>
            <a:ext cx="2457000" cy="11663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" name="Прямоугольник 19"/>
          <p:cNvSpPr/>
          <p:nvPr/>
        </p:nvSpPr>
        <p:spPr>
          <a:xfrm>
            <a:off x="0" y="0"/>
            <a:ext cx="9906000" cy="500042"/>
          </a:xfrm>
          <a:prstGeom prst="rect">
            <a:avLst/>
          </a:prstGeom>
          <a:solidFill>
            <a:srgbClr val="C0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indent="-338138" algn="ctr">
              <a:spcBef>
                <a:spcPct val="20000"/>
              </a:spcBef>
              <a:buClr>
                <a:srgbClr val="DF8300"/>
              </a:buClr>
              <a:buSzPct val="150000"/>
              <a:defRPr/>
            </a:pPr>
            <a:r>
              <a:rPr lang="ru-RU" sz="2300" b="1" kern="0" dirty="0" err="1" smtClean="0">
                <a:solidFill>
                  <a:schemeClr val="bg1"/>
                </a:solidFill>
                <a:cs typeface="Times New Roman" pitchFamily="18" charset="0"/>
              </a:rPr>
              <a:t>Забезпечення</a:t>
            </a:r>
            <a:r>
              <a:rPr lang="ru-RU" sz="2300" b="1" kern="0" dirty="0" smtClean="0">
                <a:solidFill>
                  <a:schemeClr val="bg1"/>
                </a:solidFill>
                <a:cs typeface="Times New Roman" pitchFamily="18" charset="0"/>
              </a:rPr>
              <a:t> </a:t>
            </a:r>
            <a:r>
              <a:rPr lang="ru-RU" sz="2300" b="1" kern="0" dirty="0" err="1">
                <a:solidFill>
                  <a:schemeClr val="bg1"/>
                </a:solidFill>
                <a:cs typeface="Times New Roman" pitchFamily="18" charset="0"/>
              </a:rPr>
              <a:t>ефективного</a:t>
            </a:r>
            <a:r>
              <a:rPr lang="ru-RU" sz="2300" b="1" kern="0" dirty="0">
                <a:solidFill>
                  <a:schemeClr val="bg1"/>
                </a:solidFill>
                <a:cs typeface="Times New Roman" pitchFamily="18" charset="0"/>
              </a:rPr>
              <a:t> </a:t>
            </a:r>
            <a:r>
              <a:rPr lang="ru-RU" sz="2300" b="1" kern="0" dirty="0" err="1">
                <a:solidFill>
                  <a:schemeClr val="bg1"/>
                </a:solidFill>
                <a:cs typeface="Times New Roman" pitchFamily="18" charset="0"/>
              </a:rPr>
              <a:t>захисту</a:t>
            </a:r>
            <a:r>
              <a:rPr lang="ru-RU" sz="2300" b="1" kern="0" dirty="0">
                <a:solidFill>
                  <a:schemeClr val="bg1"/>
                </a:solidFill>
                <a:cs typeface="Times New Roman" pitchFamily="18" charset="0"/>
              </a:rPr>
              <a:t> </a:t>
            </a:r>
            <a:r>
              <a:rPr lang="ru-RU" sz="2300" b="1" kern="0" dirty="0" err="1" smtClean="0">
                <a:solidFill>
                  <a:schemeClr val="bg1"/>
                </a:solidFill>
                <a:cs typeface="Times New Roman" pitchFamily="18" charset="0"/>
              </a:rPr>
              <a:t>інтересів</a:t>
            </a:r>
            <a:r>
              <a:rPr lang="ru-RU" sz="2300" b="1" kern="0" dirty="0" smtClean="0">
                <a:solidFill>
                  <a:schemeClr val="bg1"/>
                </a:solidFill>
                <a:cs typeface="Times New Roman" pitchFamily="18" charset="0"/>
              </a:rPr>
              <a:t> </a:t>
            </a:r>
            <a:r>
              <a:rPr lang="ru-RU" sz="2300" b="1" kern="0" dirty="0" err="1">
                <a:solidFill>
                  <a:schemeClr val="bg1"/>
                </a:solidFill>
                <a:cs typeface="Times New Roman" pitchFamily="18" charset="0"/>
              </a:rPr>
              <a:t>клієнтів</a:t>
            </a:r>
            <a:endParaRPr lang="ru-RU" sz="2300" b="1" kern="0" dirty="0">
              <a:solidFill>
                <a:schemeClr val="bg1"/>
              </a:solidFill>
              <a:cs typeface="Times New Roman" pitchFamily="18" charset="0"/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449141" y="764704"/>
            <a:ext cx="8640960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u-RU" b="1" dirty="0" err="1"/>
              <a:t>Клієнт</a:t>
            </a:r>
            <a:r>
              <a:rPr lang="ru-RU" b="1" dirty="0"/>
              <a:t> як перед </a:t>
            </a:r>
            <a:r>
              <a:rPr lang="ru-RU" b="1" dirty="0" err="1"/>
              <a:t>укладанням</a:t>
            </a:r>
            <a:r>
              <a:rPr lang="ru-RU" b="1" dirty="0"/>
              <a:t> договору, так і </a:t>
            </a:r>
            <a:r>
              <a:rPr lang="ru-RU" b="1" dirty="0" err="1"/>
              <a:t>під</a:t>
            </a:r>
            <a:r>
              <a:rPr lang="ru-RU" b="1" dirty="0"/>
              <a:t> час </a:t>
            </a:r>
            <a:r>
              <a:rPr lang="ru-RU" b="1" dirty="0" err="1"/>
              <a:t>отримання</a:t>
            </a:r>
            <a:r>
              <a:rPr lang="ru-RU" b="1" dirty="0"/>
              <a:t> </a:t>
            </a:r>
            <a:r>
              <a:rPr lang="ru-RU" b="1" dirty="0" err="1"/>
              <a:t>фінансової</a:t>
            </a:r>
            <a:r>
              <a:rPr lang="ru-RU" b="1" dirty="0"/>
              <a:t> та/</a:t>
            </a:r>
            <a:r>
              <a:rPr lang="ru-RU" b="1" dirty="0" err="1"/>
              <a:t>або</a:t>
            </a:r>
            <a:r>
              <a:rPr lang="ru-RU" b="1" dirty="0"/>
              <a:t> </a:t>
            </a:r>
            <a:r>
              <a:rPr lang="ru-RU" b="1" dirty="0" err="1"/>
              <a:t>посередницької</a:t>
            </a:r>
            <a:r>
              <a:rPr lang="ru-RU" b="1" dirty="0"/>
              <a:t> </a:t>
            </a:r>
            <a:r>
              <a:rPr lang="ru-RU" b="1" dirty="0" err="1"/>
              <a:t>послуги</a:t>
            </a:r>
            <a:r>
              <a:rPr lang="ru-RU" b="1" dirty="0"/>
              <a:t>, </a:t>
            </a:r>
            <a:r>
              <a:rPr lang="ru-RU" b="1" dirty="0" err="1"/>
              <a:t>має</a:t>
            </a:r>
            <a:r>
              <a:rPr lang="ru-RU" b="1" dirty="0"/>
              <a:t> </a:t>
            </a:r>
            <a:r>
              <a:rPr lang="ru-RU" b="1" dirty="0" err="1"/>
              <a:t>невід'ємне</a:t>
            </a:r>
            <a:r>
              <a:rPr lang="ru-RU" b="1" dirty="0"/>
              <a:t> право на </a:t>
            </a:r>
            <a:r>
              <a:rPr lang="ru-RU" b="1" dirty="0" err="1"/>
              <a:t>прийняття</a:t>
            </a:r>
            <a:r>
              <a:rPr lang="ru-RU" b="1" dirty="0"/>
              <a:t> абсолютно </a:t>
            </a:r>
            <a:r>
              <a:rPr lang="ru-RU" b="1" dirty="0" err="1"/>
              <a:t>добровільного</a:t>
            </a:r>
            <a:r>
              <a:rPr lang="ru-RU" b="1" dirty="0"/>
              <a:t> </a:t>
            </a:r>
            <a:r>
              <a:rPr lang="ru-RU" b="1" dirty="0" err="1"/>
              <a:t>рішення</a:t>
            </a:r>
            <a:r>
              <a:rPr lang="ru-RU" b="1" dirty="0"/>
              <a:t> про </a:t>
            </a:r>
            <a:r>
              <a:rPr lang="ru-RU" b="1" dirty="0" err="1"/>
              <a:t>отримання</a:t>
            </a:r>
            <a:r>
              <a:rPr lang="ru-RU" b="1" dirty="0"/>
              <a:t> </a:t>
            </a:r>
            <a:r>
              <a:rPr lang="ru-RU" b="1" dirty="0" err="1"/>
              <a:t>такої</a:t>
            </a:r>
            <a:r>
              <a:rPr lang="ru-RU" b="1" dirty="0"/>
              <a:t> </a:t>
            </a:r>
            <a:r>
              <a:rPr lang="ru-RU" b="1" dirty="0" err="1"/>
              <a:t>послуги</a:t>
            </a:r>
            <a:r>
              <a:rPr lang="ru-RU" b="1" dirty="0"/>
              <a:t> </a:t>
            </a:r>
            <a:r>
              <a:rPr lang="ru-RU" b="1" dirty="0" err="1"/>
              <a:t>або</a:t>
            </a:r>
            <a:r>
              <a:rPr lang="ru-RU" b="1" dirty="0"/>
              <a:t> про </a:t>
            </a:r>
            <a:r>
              <a:rPr lang="ru-RU" b="1" dirty="0" err="1"/>
              <a:t>відмову</a:t>
            </a:r>
            <a:r>
              <a:rPr lang="ru-RU" b="1" dirty="0"/>
              <a:t> </a:t>
            </a:r>
            <a:r>
              <a:rPr lang="ru-RU" b="1" dirty="0" err="1"/>
              <a:t>від</a:t>
            </a:r>
            <a:r>
              <a:rPr lang="ru-RU" b="1" dirty="0"/>
              <a:t> </a:t>
            </a:r>
            <a:r>
              <a:rPr lang="ru-RU" b="1" dirty="0" err="1"/>
              <a:t>її</a:t>
            </a:r>
            <a:r>
              <a:rPr lang="ru-RU" b="1" dirty="0"/>
              <a:t> </a:t>
            </a:r>
            <a:r>
              <a:rPr lang="ru-RU" b="1" dirty="0" err="1"/>
              <a:t>отримання</a:t>
            </a:r>
            <a:r>
              <a:rPr lang="ru-RU" b="1" dirty="0"/>
              <a:t> </a:t>
            </a:r>
            <a:r>
              <a:rPr lang="ru-RU" b="1" dirty="0" err="1"/>
              <a:t>ще</a:t>
            </a:r>
            <a:r>
              <a:rPr lang="ru-RU" b="1" dirty="0"/>
              <a:t> до моменту </a:t>
            </a:r>
            <a:r>
              <a:rPr lang="ru-RU" b="1" dirty="0" err="1"/>
              <a:t>її</a:t>
            </a:r>
            <a:r>
              <a:rPr lang="ru-RU" b="1" dirty="0"/>
              <a:t> </a:t>
            </a:r>
            <a:r>
              <a:rPr lang="ru-RU" b="1" dirty="0" err="1"/>
              <a:t>безпосереднього</a:t>
            </a:r>
            <a:r>
              <a:rPr lang="ru-RU" b="1" dirty="0"/>
              <a:t> </a:t>
            </a:r>
            <a:r>
              <a:rPr lang="ru-RU" b="1" dirty="0" err="1"/>
              <a:t>надання</a:t>
            </a:r>
            <a:r>
              <a:rPr lang="ru-RU" b="1" dirty="0"/>
              <a:t>. </a:t>
            </a:r>
            <a:endParaRPr lang="ru-RU" b="1" dirty="0" smtClean="0"/>
          </a:p>
          <a:p>
            <a:pPr algn="just"/>
            <a:endParaRPr lang="ru-RU" b="1" dirty="0" smtClean="0"/>
          </a:p>
          <a:p>
            <a:pPr algn="just"/>
            <a:r>
              <a:rPr lang="ru-RU" b="1" dirty="0" err="1" smtClean="0">
                <a:solidFill>
                  <a:srgbClr val="C00000"/>
                </a:solidFill>
              </a:rPr>
              <a:t>Відповідно</a:t>
            </a:r>
            <a:r>
              <a:rPr lang="ru-RU" b="1" dirty="0" smtClean="0">
                <a:solidFill>
                  <a:srgbClr val="C00000"/>
                </a:solidFill>
              </a:rPr>
              <a:t> </a:t>
            </a:r>
            <a:r>
              <a:rPr lang="ru-RU" b="1" dirty="0">
                <a:solidFill>
                  <a:srgbClr val="C00000"/>
                </a:solidFill>
              </a:rPr>
              <a:t>до Закону </a:t>
            </a:r>
            <a:r>
              <a:rPr lang="ru-RU" b="1" dirty="0" err="1">
                <a:solidFill>
                  <a:srgbClr val="C00000"/>
                </a:solidFill>
              </a:rPr>
              <a:t>України</a:t>
            </a:r>
            <a:r>
              <a:rPr lang="ru-RU" b="1" dirty="0">
                <a:solidFill>
                  <a:srgbClr val="C00000"/>
                </a:solidFill>
              </a:rPr>
              <a:t> «Про </a:t>
            </a:r>
            <a:r>
              <a:rPr lang="ru-RU" b="1" dirty="0" err="1">
                <a:solidFill>
                  <a:srgbClr val="C00000"/>
                </a:solidFill>
              </a:rPr>
              <a:t>страхування</a:t>
            </a:r>
            <a:r>
              <a:rPr lang="ru-RU" b="1" dirty="0">
                <a:solidFill>
                  <a:srgbClr val="C00000"/>
                </a:solidFill>
              </a:rPr>
              <a:t>», </a:t>
            </a:r>
            <a:r>
              <a:rPr lang="ru-RU" b="1" dirty="0" err="1">
                <a:solidFill>
                  <a:srgbClr val="C00000"/>
                </a:solidFill>
              </a:rPr>
              <a:t>страховий</a:t>
            </a:r>
            <a:r>
              <a:rPr lang="ru-RU" b="1" dirty="0">
                <a:solidFill>
                  <a:srgbClr val="C00000"/>
                </a:solidFill>
              </a:rPr>
              <a:t> продукт, </a:t>
            </a:r>
            <a:r>
              <a:rPr lang="ru-RU" b="1" dirty="0" err="1">
                <a:solidFill>
                  <a:srgbClr val="C00000"/>
                </a:solidFill>
              </a:rPr>
              <a:t>що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пропонується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клієнту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має</a:t>
            </a:r>
            <a:r>
              <a:rPr lang="ru-RU" b="1" dirty="0">
                <a:solidFill>
                  <a:srgbClr val="C00000"/>
                </a:solidFill>
              </a:rPr>
              <a:t> максимально </a:t>
            </a:r>
            <a:r>
              <a:rPr lang="ru-RU" b="1" dirty="0" err="1">
                <a:solidFill>
                  <a:srgbClr val="C00000"/>
                </a:solidFill>
              </a:rPr>
              <a:t>відповідати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його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індивідуальним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вимогам</a:t>
            </a:r>
            <a:r>
              <a:rPr lang="ru-RU" b="1" dirty="0">
                <a:solidFill>
                  <a:srgbClr val="C00000"/>
                </a:solidFill>
              </a:rPr>
              <a:t> та </a:t>
            </a:r>
            <a:r>
              <a:rPr lang="ru-RU" b="1" dirty="0" err="1">
                <a:solidFill>
                  <a:srgbClr val="C00000"/>
                </a:solidFill>
              </a:rPr>
              <a:t>реальним</a:t>
            </a:r>
            <a:r>
              <a:rPr lang="ru-RU" b="1" dirty="0">
                <a:solidFill>
                  <a:srgbClr val="C00000"/>
                </a:solidFill>
              </a:rPr>
              <a:t> потребам у страховому </a:t>
            </a:r>
            <a:r>
              <a:rPr lang="ru-RU" b="1" dirty="0" err="1">
                <a:solidFill>
                  <a:srgbClr val="C00000"/>
                </a:solidFill>
              </a:rPr>
              <a:t>захисті</a:t>
            </a:r>
            <a:r>
              <a:rPr lang="ru-RU" b="1" dirty="0">
                <a:solidFill>
                  <a:srgbClr val="C00000"/>
                </a:solidFill>
              </a:rPr>
              <a:t>. </a:t>
            </a:r>
            <a:endParaRPr lang="ru-RU" b="1" dirty="0" smtClean="0">
              <a:solidFill>
                <a:srgbClr val="C00000"/>
              </a:solidFill>
            </a:endParaRPr>
          </a:p>
          <a:p>
            <a:pPr algn="just"/>
            <a:endParaRPr lang="ru-RU" b="1" dirty="0" smtClean="0">
              <a:solidFill>
                <a:srgbClr val="C00000"/>
              </a:solidFill>
            </a:endParaRPr>
          </a:p>
          <a:p>
            <a:pPr algn="just"/>
            <a:r>
              <a:rPr lang="ru-RU" b="1" dirty="0" err="1" smtClean="0"/>
              <a:t>Обов'язок</a:t>
            </a:r>
            <a:r>
              <a:rPr lang="ru-RU" b="1" dirty="0" smtClean="0"/>
              <a:t> </a:t>
            </a:r>
            <a:r>
              <a:rPr lang="ru-RU" b="1" dirty="0"/>
              <a:t>страховика </a:t>
            </a:r>
            <a:r>
              <a:rPr lang="ru-RU" b="1" dirty="0" err="1"/>
              <a:t>або</a:t>
            </a:r>
            <a:r>
              <a:rPr lang="ru-RU" b="1" dirty="0"/>
              <a:t> страхового </a:t>
            </a:r>
            <a:r>
              <a:rPr lang="ru-RU" b="1" dirty="0" err="1"/>
              <a:t>посередника</a:t>
            </a:r>
            <a:r>
              <a:rPr lang="ru-RU" b="1" dirty="0"/>
              <a:t> </a:t>
            </a:r>
            <a:r>
              <a:rPr lang="ru-RU" b="1" dirty="0" err="1"/>
              <a:t>ретельно</a:t>
            </a:r>
            <a:r>
              <a:rPr lang="ru-RU" b="1" dirty="0"/>
              <a:t> </a:t>
            </a:r>
            <a:r>
              <a:rPr lang="ru-RU" b="1" dirty="0" err="1"/>
              <a:t>з’ясувати</a:t>
            </a:r>
            <a:r>
              <a:rPr lang="ru-RU" b="1" dirty="0"/>
              <a:t> </a:t>
            </a:r>
            <a:r>
              <a:rPr lang="ru-RU" b="1" dirty="0" err="1"/>
              <a:t>ці</a:t>
            </a:r>
            <a:r>
              <a:rPr lang="ru-RU" b="1" dirty="0"/>
              <a:t> потреби перед </a:t>
            </a:r>
            <a:r>
              <a:rPr lang="ru-RU" b="1" dirty="0" err="1"/>
              <a:t>тим</a:t>
            </a:r>
            <a:r>
              <a:rPr lang="ru-RU" b="1" dirty="0"/>
              <a:t>, як </a:t>
            </a:r>
            <a:r>
              <a:rPr lang="ru-RU" b="1" dirty="0" err="1"/>
              <a:t>робити</a:t>
            </a:r>
            <a:r>
              <a:rPr lang="ru-RU" b="1" dirty="0"/>
              <a:t> </a:t>
            </a:r>
            <a:r>
              <a:rPr lang="ru-RU" b="1" dirty="0" err="1"/>
              <a:t>конкретну</a:t>
            </a:r>
            <a:r>
              <a:rPr lang="ru-RU" b="1" dirty="0"/>
              <a:t> </a:t>
            </a:r>
            <a:r>
              <a:rPr lang="ru-RU" b="1" dirty="0" err="1"/>
              <a:t>пропозицію</a:t>
            </a:r>
            <a:r>
              <a:rPr lang="ru-RU" b="1" dirty="0"/>
              <a:t>. </a:t>
            </a:r>
            <a:endParaRPr lang="ru-RU" b="1" dirty="0" smtClean="0"/>
          </a:p>
          <a:p>
            <a:pPr algn="just"/>
            <a:endParaRPr lang="ru-RU" b="1" dirty="0" smtClean="0"/>
          </a:p>
          <a:p>
            <a:pPr algn="just"/>
            <a:r>
              <a:rPr lang="ru-RU" b="1" dirty="0" smtClean="0">
                <a:solidFill>
                  <a:srgbClr val="C00000"/>
                </a:solidFill>
              </a:rPr>
              <a:t>У </a:t>
            </a:r>
            <a:r>
              <a:rPr lang="ru-RU" b="1" dirty="0" err="1">
                <a:solidFill>
                  <a:srgbClr val="C00000"/>
                </a:solidFill>
              </a:rPr>
              <a:t>договорі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страхування</a:t>
            </a:r>
            <a:r>
              <a:rPr lang="ru-RU" b="1" dirty="0">
                <a:solidFill>
                  <a:srgbClr val="C00000"/>
                </a:solidFill>
              </a:rPr>
              <a:t> в </a:t>
            </a:r>
            <a:r>
              <a:rPr lang="ru-RU" b="1" dirty="0" err="1">
                <a:solidFill>
                  <a:srgbClr val="C00000"/>
                </a:solidFill>
              </a:rPr>
              <a:t>обов'язковому</a:t>
            </a:r>
            <a:r>
              <a:rPr lang="ru-RU" b="1" dirty="0">
                <a:solidFill>
                  <a:srgbClr val="C00000"/>
                </a:solidFill>
              </a:rPr>
              <a:t> порядку </a:t>
            </a:r>
            <a:r>
              <a:rPr lang="ru-RU" b="1" dirty="0" err="1">
                <a:solidFill>
                  <a:srgbClr val="C00000"/>
                </a:solidFill>
              </a:rPr>
              <a:t>зазначається</a:t>
            </a:r>
            <a:r>
              <a:rPr lang="ru-RU" b="1" dirty="0">
                <a:solidFill>
                  <a:srgbClr val="C00000"/>
                </a:solidFill>
              </a:rPr>
              <a:t> право </a:t>
            </a:r>
            <a:r>
              <a:rPr lang="ru-RU" b="1" dirty="0" err="1">
                <a:solidFill>
                  <a:srgbClr val="C00000"/>
                </a:solidFill>
              </a:rPr>
              <a:t>страхувальника</a:t>
            </a:r>
            <a:r>
              <a:rPr lang="ru-RU" b="1" dirty="0">
                <a:solidFill>
                  <a:srgbClr val="C00000"/>
                </a:solidFill>
              </a:rPr>
              <a:t> на </a:t>
            </a:r>
            <a:r>
              <a:rPr lang="ru-RU" b="1" dirty="0" err="1">
                <a:solidFill>
                  <a:srgbClr val="C00000"/>
                </a:solidFill>
              </a:rPr>
              <a:t>відмову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від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укладеного</a:t>
            </a:r>
            <a:r>
              <a:rPr lang="ru-RU" b="1" dirty="0">
                <a:solidFill>
                  <a:srgbClr val="C00000"/>
                </a:solidFill>
              </a:rPr>
              <a:t> договору </a:t>
            </a:r>
            <a:r>
              <a:rPr lang="ru-RU" b="1" dirty="0" err="1">
                <a:solidFill>
                  <a:srgbClr val="C00000"/>
                </a:solidFill>
              </a:rPr>
              <a:t>страхування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smtClean="0">
                <a:solidFill>
                  <a:srgbClr val="C00000"/>
                </a:solidFill>
              </a:rPr>
              <a:t>порядок </a:t>
            </a:r>
            <a:r>
              <a:rPr lang="ru-RU" b="1" dirty="0">
                <a:solidFill>
                  <a:srgbClr val="C00000"/>
                </a:solidFill>
              </a:rPr>
              <a:t>та </a:t>
            </a:r>
            <a:r>
              <a:rPr lang="ru-RU" b="1" dirty="0" err="1">
                <a:solidFill>
                  <a:srgbClr val="C00000"/>
                </a:solidFill>
              </a:rPr>
              <a:t>конкретні</a:t>
            </a:r>
            <a:r>
              <a:rPr lang="ru-RU" b="1" dirty="0">
                <a:solidFill>
                  <a:srgbClr val="C00000"/>
                </a:solidFill>
              </a:rPr>
              <a:t> строки </a:t>
            </a:r>
            <a:r>
              <a:rPr lang="ru-RU" b="1" dirty="0" err="1">
                <a:solidFill>
                  <a:srgbClr val="C00000"/>
                </a:solidFill>
              </a:rPr>
              <a:t>повернення</a:t>
            </a:r>
            <a:r>
              <a:rPr lang="ru-RU" b="1" dirty="0">
                <a:solidFill>
                  <a:srgbClr val="C00000"/>
                </a:solidFill>
              </a:rPr>
              <a:t> страховиком </a:t>
            </a:r>
            <a:r>
              <a:rPr lang="ru-RU" b="1" dirty="0" err="1">
                <a:solidFill>
                  <a:srgbClr val="C00000"/>
                </a:solidFill>
              </a:rPr>
              <a:t>сплаченої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страхової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премії</a:t>
            </a:r>
            <a:r>
              <a:rPr lang="ru-RU" b="1" dirty="0">
                <a:solidFill>
                  <a:srgbClr val="C00000"/>
                </a:solidFill>
              </a:rPr>
              <a:t> (</a:t>
            </a:r>
            <a:r>
              <a:rPr lang="ru-RU" b="1" dirty="0" err="1">
                <a:solidFill>
                  <a:srgbClr val="C00000"/>
                </a:solidFill>
              </a:rPr>
              <a:t>або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її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відповідної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частини</a:t>
            </a:r>
            <a:r>
              <a:rPr lang="ru-RU" b="1" dirty="0">
                <a:solidFill>
                  <a:srgbClr val="C00000"/>
                </a:solidFill>
              </a:rPr>
              <a:t>) у </a:t>
            </a:r>
            <a:r>
              <a:rPr lang="ru-RU" b="1" dirty="0" err="1">
                <a:solidFill>
                  <a:srgbClr val="C00000"/>
                </a:solidFill>
              </a:rPr>
              <a:t>разі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такої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відмови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страхувальника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від</a:t>
            </a:r>
            <a:r>
              <a:rPr lang="ru-RU" b="1" dirty="0">
                <a:solidFill>
                  <a:srgbClr val="C00000"/>
                </a:solidFill>
              </a:rPr>
              <a:t> договору, а </a:t>
            </a:r>
            <a:r>
              <a:rPr lang="ru-RU" b="1" dirty="0" err="1">
                <a:solidFill>
                  <a:srgbClr val="C00000"/>
                </a:solidFill>
              </a:rPr>
              <a:t>також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інші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умови</a:t>
            </a:r>
            <a:r>
              <a:rPr lang="ru-RU" b="1" dirty="0">
                <a:solidFill>
                  <a:srgbClr val="C00000"/>
                </a:solidFill>
              </a:rPr>
              <a:t>, </a:t>
            </a:r>
            <a:r>
              <a:rPr lang="ru-RU" b="1" dirty="0" err="1">
                <a:solidFill>
                  <a:srgbClr val="C00000"/>
                </a:solidFill>
              </a:rPr>
              <a:t>пов'язані</a:t>
            </a:r>
            <a:r>
              <a:rPr lang="ru-RU" b="1" dirty="0">
                <a:solidFill>
                  <a:srgbClr val="C00000"/>
                </a:solidFill>
              </a:rPr>
              <a:t> з </a:t>
            </a:r>
            <a:r>
              <a:rPr lang="ru-RU" b="1" dirty="0" err="1">
                <a:solidFill>
                  <a:srgbClr val="C00000"/>
                </a:solidFill>
              </a:rPr>
              <a:t>реалізацією</a:t>
            </a:r>
            <a:r>
              <a:rPr lang="ru-RU" b="1" dirty="0">
                <a:solidFill>
                  <a:srgbClr val="C00000"/>
                </a:solidFill>
              </a:rPr>
              <a:t> права на </a:t>
            </a:r>
            <a:r>
              <a:rPr lang="ru-RU" b="1" dirty="0" err="1">
                <a:solidFill>
                  <a:srgbClr val="C00000"/>
                </a:solidFill>
              </a:rPr>
              <a:t>відмову</a:t>
            </a:r>
            <a:r>
              <a:rPr lang="ru-RU" b="1" dirty="0">
                <a:solidFill>
                  <a:srgbClr val="C00000"/>
                </a:solidFill>
              </a:rPr>
              <a:t> </a:t>
            </a:r>
            <a:r>
              <a:rPr lang="ru-RU" b="1" dirty="0" err="1">
                <a:solidFill>
                  <a:srgbClr val="C00000"/>
                </a:solidFill>
              </a:rPr>
              <a:t>від</a:t>
            </a:r>
            <a:r>
              <a:rPr lang="ru-RU" b="1" dirty="0">
                <a:solidFill>
                  <a:srgbClr val="C00000"/>
                </a:solidFill>
              </a:rPr>
              <a:t> договору </a:t>
            </a:r>
            <a:r>
              <a:rPr lang="ru-RU" b="1" dirty="0" err="1">
                <a:solidFill>
                  <a:srgbClr val="C00000"/>
                </a:solidFill>
              </a:rPr>
              <a:t>страхування</a:t>
            </a:r>
            <a:r>
              <a:rPr lang="ru-RU" b="1" dirty="0">
                <a:solidFill>
                  <a:srgbClr val="C00000"/>
                </a:solidFill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19263424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18241</TotalTime>
  <Words>2656</Words>
  <Application>Microsoft Office PowerPoint</Application>
  <PresentationFormat>Лист A4 (210x297 мм)</PresentationFormat>
  <Paragraphs>120</Paragraphs>
  <Slides>17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18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2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PR_2</dc:creator>
  <cp:lastModifiedBy>Пользователь Windows</cp:lastModifiedBy>
  <cp:revision>712</cp:revision>
  <dcterms:created xsi:type="dcterms:W3CDTF">2015-01-26T12:29:32Z</dcterms:created>
  <dcterms:modified xsi:type="dcterms:W3CDTF">2025-09-17T13:10:48Z</dcterms:modified>
</cp:coreProperties>
</file>